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3" r:id="rId15"/>
    <p:sldId id="274" r:id="rId16"/>
    <p:sldId id="268" r:id="rId17"/>
    <p:sldId id="269" r:id="rId18"/>
    <p:sldId id="270" r:id="rId19"/>
    <p:sldId id="275" r:id="rId20"/>
    <p:sldId id="271" r:id="rId21"/>
    <p:sldId id="272" r:id="rId22"/>
  </p:sldIdLst>
  <p:sldSz cx="9144000" cy="5143500" type="screen16x9"/>
  <p:notesSz cx="6858000" cy="9144000"/>
  <p:embeddedFontLst>
    <p:embeddedFont>
      <p:font typeface="Montserrat" panose="00000500000000000000" pitchFamily="2" charset="0"/>
      <p:regular r:id="rId24"/>
      <p:bold r:id="rId25"/>
      <p:italic r:id="rId26"/>
      <p:boldItalic r:id="rId27"/>
    </p:embeddedFont>
    <p:embeddedFont>
      <p:font typeface="Play" panose="020B0502040204020203" charset="0"/>
      <p:regular r:id="rId28"/>
      <p:bold r:id="rId29"/>
    </p:embeddedFont>
    <p:embeddedFont>
      <p:font typeface="Roboto Mono" panose="00000009000000000000" pitchFamily="49"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70c730b2ae_2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370c730b2ae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70c730b2ae_2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g370c730b2ae_2_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370c730b2ae_2_1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70c730b2ae_4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370c730b2ae_4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370c730b2ae_4_1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70c730b2ae_4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370c730b2ae_4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370c730b2ae_4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D61C45AA-4202-29F9-6627-88C8613D733B}"/>
            </a:ext>
          </a:extLst>
        </p:cNvPr>
        <p:cNvGrpSpPr/>
        <p:nvPr/>
      </p:nvGrpSpPr>
      <p:grpSpPr>
        <a:xfrm>
          <a:off x="0" y="0"/>
          <a:ext cx="0" cy="0"/>
          <a:chOff x="0" y="0"/>
          <a:chExt cx="0" cy="0"/>
        </a:xfrm>
      </p:grpSpPr>
      <p:sp>
        <p:nvSpPr>
          <p:cNvPr id="259" name="Google Shape;259;g370c730b2ae_4_87:notes">
            <a:extLst>
              <a:ext uri="{FF2B5EF4-FFF2-40B4-BE49-F238E27FC236}">
                <a16:creationId xmlns:a16="http://schemas.microsoft.com/office/drawing/2014/main" id="{2D757690-94C8-8305-6E65-A27F902428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370c730b2ae_4_87:notes">
            <a:extLst>
              <a:ext uri="{FF2B5EF4-FFF2-40B4-BE49-F238E27FC236}">
                <a16:creationId xmlns:a16="http://schemas.microsoft.com/office/drawing/2014/main" id="{7A9FC0A0-6469-A507-C71C-71B4773D75B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370c730b2ae_4_87:notes">
            <a:extLst>
              <a:ext uri="{FF2B5EF4-FFF2-40B4-BE49-F238E27FC236}">
                <a16:creationId xmlns:a16="http://schemas.microsoft.com/office/drawing/2014/main" id="{822D27FC-8EDD-66B1-7461-3D097CCB15F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12954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2CE1ADEC-34D0-359A-ADA0-48A1C44DF9D3}"/>
            </a:ext>
          </a:extLst>
        </p:cNvPr>
        <p:cNvGrpSpPr/>
        <p:nvPr/>
      </p:nvGrpSpPr>
      <p:grpSpPr>
        <a:xfrm>
          <a:off x="0" y="0"/>
          <a:ext cx="0" cy="0"/>
          <a:chOff x="0" y="0"/>
          <a:chExt cx="0" cy="0"/>
        </a:xfrm>
      </p:grpSpPr>
      <p:sp>
        <p:nvSpPr>
          <p:cNvPr id="259" name="Google Shape;259;g370c730b2ae_4_87:notes">
            <a:extLst>
              <a:ext uri="{FF2B5EF4-FFF2-40B4-BE49-F238E27FC236}">
                <a16:creationId xmlns:a16="http://schemas.microsoft.com/office/drawing/2014/main" id="{0FCD81A6-4BBD-2D53-D34D-D0E36B3BC45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370c730b2ae_4_87:notes">
            <a:extLst>
              <a:ext uri="{FF2B5EF4-FFF2-40B4-BE49-F238E27FC236}">
                <a16:creationId xmlns:a16="http://schemas.microsoft.com/office/drawing/2014/main" id="{963AF651-28EE-CC81-9365-5ED4F4A8041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370c730b2ae_4_87:notes">
            <a:extLst>
              <a:ext uri="{FF2B5EF4-FFF2-40B4-BE49-F238E27FC236}">
                <a16:creationId xmlns:a16="http://schemas.microsoft.com/office/drawing/2014/main" id="{E9C7E188-563B-E88E-82F2-B2A360D4F6A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272544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70c730b2ae_4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370c730b2ae_4_2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370c730b2ae_4_2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70c730b2ae_2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370c730b2ae_2_1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370c730b2ae_2_1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70c730b2ae_4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370c730b2ae_4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370c730b2ae_4_2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a:extLst>
            <a:ext uri="{FF2B5EF4-FFF2-40B4-BE49-F238E27FC236}">
              <a16:creationId xmlns:a16="http://schemas.microsoft.com/office/drawing/2014/main" id="{76C316BE-8F5F-87A1-3D66-AB768B2692D7}"/>
            </a:ext>
          </a:extLst>
        </p:cNvPr>
        <p:cNvGrpSpPr/>
        <p:nvPr/>
      </p:nvGrpSpPr>
      <p:grpSpPr>
        <a:xfrm>
          <a:off x="0" y="0"/>
          <a:ext cx="0" cy="0"/>
          <a:chOff x="0" y="0"/>
          <a:chExt cx="0" cy="0"/>
        </a:xfrm>
      </p:grpSpPr>
      <p:sp>
        <p:nvSpPr>
          <p:cNvPr id="296" name="Google Shape;296;g370c730b2ae_4_207:notes">
            <a:extLst>
              <a:ext uri="{FF2B5EF4-FFF2-40B4-BE49-F238E27FC236}">
                <a16:creationId xmlns:a16="http://schemas.microsoft.com/office/drawing/2014/main" id="{5F0E5DB0-57D0-3CF9-50F5-437B979295A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370c730b2ae_4_207:notes">
            <a:extLst>
              <a:ext uri="{FF2B5EF4-FFF2-40B4-BE49-F238E27FC236}">
                <a16:creationId xmlns:a16="http://schemas.microsoft.com/office/drawing/2014/main" id="{7659E87C-6E9B-3D62-27DD-18FC55FE6BA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370c730b2ae_4_207:notes">
            <a:extLst>
              <a:ext uri="{FF2B5EF4-FFF2-40B4-BE49-F238E27FC236}">
                <a16:creationId xmlns:a16="http://schemas.microsoft.com/office/drawing/2014/main" id="{2138217F-756C-7BF6-70D4-5B49C7E84C1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57619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70c730b2ae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370c730b2ae_2_1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370c730b2ae_2_1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70c730b2ae_2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370c730b2ae_2_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370c730b2ae_2_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70c730b2ae_2_2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370c730b2ae_2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70c730b2ae_2_9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370c730b2ae_2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70c730b2ae_4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370c730b2ae_4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70c730b2ae_2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370c730b2ae_2_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370c730b2ae_2_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70c730b2ae_4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370c730b2ae_4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370c730b2ae_4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70c730b2ae_4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370c730b2ae_4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370c730b2ae_4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70c730b2ae_4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370c730b2ae_4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370c730b2ae_4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70c730b2ae_4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370c730b2ae_4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370c730b2ae_4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575"/>
              </a:buClr>
              <a:buSzPts val="1800"/>
              <a:buNone/>
              <a:defRPr sz="1800">
                <a:solidFill>
                  <a:srgbClr val="757575"/>
                </a:solidFill>
              </a:defRPr>
            </a:lvl1pPr>
            <a:lvl2pPr marL="914400" lvl="1" indent="-228600" algn="l">
              <a:lnSpc>
                <a:spcPct val="90000"/>
              </a:lnSpc>
              <a:spcBef>
                <a:spcPts val="400"/>
              </a:spcBef>
              <a:spcAft>
                <a:spcPts val="0"/>
              </a:spcAft>
              <a:buClr>
                <a:srgbClr val="757575"/>
              </a:buClr>
              <a:buSzPts val="1500"/>
              <a:buNone/>
              <a:defRPr sz="1500">
                <a:solidFill>
                  <a:srgbClr val="757575"/>
                </a:solidFill>
              </a:defRPr>
            </a:lvl2pPr>
            <a:lvl3pPr marL="1371600" lvl="2" indent="-228600" algn="l">
              <a:lnSpc>
                <a:spcPct val="90000"/>
              </a:lnSpc>
              <a:spcBef>
                <a:spcPts val="400"/>
              </a:spcBef>
              <a:spcAft>
                <a:spcPts val="0"/>
              </a:spcAft>
              <a:buClr>
                <a:srgbClr val="757575"/>
              </a:buClr>
              <a:buSzPts val="1400"/>
              <a:buNone/>
              <a:defRPr sz="1400">
                <a:solidFill>
                  <a:srgbClr val="757575"/>
                </a:solidFill>
              </a:defRPr>
            </a:lvl3pPr>
            <a:lvl4pPr marL="1828800" lvl="3" indent="-228600" algn="l">
              <a:lnSpc>
                <a:spcPct val="90000"/>
              </a:lnSpc>
              <a:spcBef>
                <a:spcPts val="400"/>
              </a:spcBef>
              <a:spcAft>
                <a:spcPts val="0"/>
              </a:spcAft>
              <a:buClr>
                <a:srgbClr val="757575"/>
              </a:buClr>
              <a:buSzPts val="1200"/>
              <a:buNone/>
              <a:defRPr sz="1200">
                <a:solidFill>
                  <a:srgbClr val="757575"/>
                </a:solidFill>
              </a:defRPr>
            </a:lvl4pPr>
            <a:lvl5pPr marL="2286000" lvl="4" indent="-228600" algn="l">
              <a:lnSpc>
                <a:spcPct val="90000"/>
              </a:lnSpc>
              <a:spcBef>
                <a:spcPts val="400"/>
              </a:spcBef>
              <a:spcAft>
                <a:spcPts val="0"/>
              </a:spcAft>
              <a:buClr>
                <a:srgbClr val="757575"/>
              </a:buClr>
              <a:buSzPts val="1200"/>
              <a:buNone/>
              <a:defRPr sz="1200">
                <a:solidFill>
                  <a:srgbClr val="757575"/>
                </a:solidFill>
              </a:defRPr>
            </a:lvl5pPr>
            <a:lvl6pPr marL="2743200" lvl="5" indent="-228600" algn="l">
              <a:lnSpc>
                <a:spcPct val="90000"/>
              </a:lnSpc>
              <a:spcBef>
                <a:spcPts val="400"/>
              </a:spcBef>
              <a:spcAft>
                <a:spcPts val="0"/>
              </a:spcAft>
              <a:buClr>
                <a:srgbClr val="757575"/>
              </a:buClr>
              <a:buSzPts val="1200"/>
              <a:buNone/>
              <a:defRPr sz="1200">
                <a:solidFill>
                  <a:srgbClr val="757575"/>
                </a:solidFill>
              </a:defRPr>
            </a:lvl6pPr>
            <a:lvl7pPr marL="3200400" lvl="6" indent="-228600" algn="l">
              <a:lnSpc>
                <a:spcPct val="90000"/>
              </a:lnSpc>
              <a:spcBef>
                <a:spcPts val="400"/>
              </a:spcBef>
              <a:spcAft>
                <a:spcPts val="0"/>
              </a:spcAft>
              <a:buClr>
                <a:srgbClr val="757575"/>
              </a:buClr>
              <a:buSzPts val="1200"/>
              <a:buNone/>
              <a:defRPr sz="1200">
                <a:solidFill>
                  <a:srgbClr val="757575"/>
                </a:solidFill>
              </a:defRPr>
            </a:lvl7pPr>
            <a:lvl8pPr marL="3657600" lvl="7" indent="-228600" algn="l">
              <a:lnSpc>
                <a:spcPct val="90000"/>
              </a:lnSpc>
              <a:spcBef>
                <a:spcPts val="400"/>
              </a:spcBef>
              <a:spcAft>
                <a:spcPts val="0"/>
              </a:spcAft>
              <a:buClr>
                <a:srgbClr val="757575"/>
              </a:buClr>
              <a:buSzPts val="1200"/>
              <a:buNone/>
              <a:defRPr sz="1200">
                <a:solidFill>
                  <a:srgbClr val="757575"/>
                </a:solidFill>
              </a:defRPr>
            </a:lvl8pPr>
            <a:lvl9pPr marL="4114800" lvl="8" indent="-228600" algn="l">
              <a:lnSpc>
                <a:spcPct val="90000"/>
              </a:lnSpc>
              <a:spcBef>
                <a:spcPts val="400"/>
              </a:spcBef>
              <a:spcAft>
                <a:spcPts val="0"/>
              </a:spcAft>
              <a:buClr>
                <a:srgbClr val="757575"/>
              </a:buClr>
              <a:buSzPts val="1200"/>
              <a:buNone/>
              <a:defRPr sz="1200">
                <a:solidFill>
                  <a:srgbClr val="757575"/>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Play"/>
              <a:buNone/>
              <a:defRPr sz="3300" b="0" i="0" u="none" strike="noStrike" cap="non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757575"/>
                </a:solidFill>
                <a:latin typeface="Arial"/>
                <a:ea typeface="Arial"/>
                <a:cs typeface="Arial"/>
                <a:sym typeface="Arial"/>
              </a:defRPr>
            </a:lvl1pPr>
            <a:lvl2pPr marL="0" marR="0" lvl="1" indent="0" algn="r" rtl="0">
              <a:spcBef>
                <a:spcPts val="0"/>
              </a:spcBef>
              <a:buNone/>
              <a:defRPr sz="900" b="0" i="0" u="none" strike="noStrike" cap="none">
                <a:solidFill>
                  <a:srgbClr val="757575"/>
                </a:solidFill>
                <a:latin typeface="Arial"/>
                <a:ea typeface="Arial"/>
                <a:cs typeface="Arial"/>
                <a:sym typeface="Arial"/>
              </a:defRPr>
            </a:lvl2pPr>
            <a:lvl3pPr marL="0" marR="0" lvl="2" indent="0" algn="r" rtl="0">
              <a:spcBef>
                <a:spcPts val="0"/>
              </a:spcBef>
              <a:buNone/>
              <a:defRPr sz="900" b="0" i="0" u="none" strike="noStrike" cap="none">
                <a:solidFill>
                  <a:srgbClr val="757575"/>
                </a:solidFill>
                <a:latin typeface="Arial"/>
                <a:ea typeface="Arial"/>
                <a:cs typeface="Arial"/>
                <a:sym typeface="Arial"/>
              </a:defRPr>
            </a:lvl3pPr>
            <a:lvl4pPr marL="0" marR="0" lvl="3" indent="0" algn="r" rtl="0">
              <a:spcBef>
                <a:spcPts val="0"/>
              </a:spcBef>
              <a:buNone/>
              <a:defRPr sz="900" b="0" i="0" u="none" strike="noStrike" cap="none">
                <a:solidFill>
                  <a:srgbClr val="757575"/>
                </a:solidFill>
                <a:latin typeface="Arial"/>
                <a:ea typeface="Arial"/>
                <a:cs typeface="Arial"/>
                <a:sym typeface="Arial"/>
              </a:defRPr>
            </a:lvl4pPr>
            <a:lvl5pPr marL="0" marR="0" lvl="4" indent="0" algn="r" rtl="0">
              <a:spcBef>
                <a:spcPts val="0"/>
              </a:spcBef>
              <a:buNone/>
              <a:defRPr sz="900" b="0" i="0" u="none" strike="noStrike" cap="none">
                <a:solidFill>
                  <a:srgbClr val="757575"/>
                </a:solidFill>
                <a:latin typeface="Arial"/>
                <a:ea typeface="Arial"/>
                <a:cs typeface="Arial"/>
                <a:sym typeface="Arial"/>
              </a:defRPr>
            </a:lvl5pPr>
            <a:lvl6pPr marL="0" marR="0" lvl="5" indent="0" algn="r" rtl="0">
              <a:spcBef>
                <a:spcPts val="0"/>
              </a:spcBef>
              <a:buNone/>
              <a:defRPr sz="900" b="0" i="0" u="none" strike="noStrike" cap="none">
                <a:solidFill>
                  <a:srgbClr val="757575"/>
                </a:solidFill>
                <a:latin typeface="Arial"/>
                <a:ea typeface="Arial"/>
                <a:cs typeface="Arial"/>
                <a:sym typeface="Arial"/>
              </a:defRPr>
            </a:lvl6pPr>
            <a:lvl7pPr marL="0" marR="0" lvl="6" indent="0" algn="r" rtl="0">
              <a:spcBef>
                <a:spcPts val="0"/>
              </a:spcBef>
              <a:buNone/>
              <a:defRPr sz="900" b="0" i="0" u="none" strike="noStrike" cap="none">
                <a:solidFill>
                  <a:srgbClr val="757575"/>
                </a:solidFill>
                <a:latin typeface="Arial"/>
                <a:ea typeface="Arial"/>
                <a:cs typeface="Arial"/>
                <a:sym typeface="Arial"/>
              </a:defRPr>
            </a:lvl7pPr>
            <a:lvl8pPr marL="0" marR="0" lvl="7" indent="0" algn="r" rtl="0">
              <a:spcBef>
                <a:spcPts val="0"/>
              </a:spcBef>
              <a:buNone/>
              <a:defRPr sz="900" b="0" i="0" u="none" strike="noStrike" cap="none">
                <a:solidFill>
                  <a:srgbClr val="757575"/>
                </a:solidFill>
                <a:latin typeface="Arial"/>
                <a:ea typeface="Arial"/>
                <a:cs typeface="Arial"/>
                <a:sym typeface="Arial"/>
              </a:defRPr>
            </a:lvl8pPr>
            <a:lvl9pPr marL="0" marR="0" lvl="8" indent="0" algn="r" rtl="0">
              <a:spcBef>
                <a:spcPts val="0"/>
              </a:spcBef>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9.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p:nvPr/>
        </p:nvSpPr>
        <p:spPr>
          <a:xfrm>
            <a:off x="-61302" y="0"/>
            <a:ext cx="7702922" cy="5143500"/>
          </a:xfrm>
          <a:custGeom>
            <a:avLst/>
            <a:gdLst/>
            <a:ahLst/>
            <a:cxnLst/>
            <a:rect l="l" t="t" r="r" b="b"/>
            <a:pathLst>
              <a:path w="6847042" h="6858000" extrusionOk="0">
                <a:moveTo>
                  <a:pt x="0" y="6858000"/>
                </a:moveTo>
                <a:cubicBezTo>
                  <a:pt x="6509" y="4572000"/>
                  <a:pt x="13017" y="2286000"/>
                  <a:pt x="19526" y="0"/>
                </a:cubicBezTo>
                <a:lnTo>
                  <a:pt x="6847042" y="0"/>
                </a:lnTo>
                <a:lnTo>
                  <a:pt x="4987564" y="6858000"/>
                </a:lnTo>
                <a:lnTo>
                  <a:pt x="0" y="6858000"/>
                </a:lnTo>
                <a:close/>
              </a:path>
            </a:pathLst>
          </a:custGeom>
          <a:solidFill>
            <a:srgbClr val="107614"/>
          </a:solidFill>
          <a:ln w="19050" cap="flat" cmpd="sng">
            <a:solidFill>
              <a:srgbClr val="08283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 name="Google Shape;130;p25"/>
          <p:cNvSpPr/>
          <p:nvPr/>
        </p:nvSpPr>
        <p:spPr>
          <a:xfrm>
            <a:off x="-921930" y="-1187347"/>
            <a:ext cx="1566982" cy="1547167"/>
          </a:xfrm>
          <a:custGeom>
            <a:avLst/>
            <a:gdLst/>
            <a:ahLst/>
            <a:cxnLst/>
            <a:rect l="l" t="t" r="r" b="b"/>
            <a:pathLst>
              <a:path w="2089310" h="2062889" extrusionOk="0">
                <a:moveTo>
                  <a:pt x="0" y="1031445"/>
                </a:moveTo>
                <a:cubicBezTo>
                  <a:pt x="-15156" y="452446"/>
                  <a:pt x="432731" y="13128"/>
                  <a:pt x="1044655" y="0"/>
                </a:cubicBezTo>
                <a:cubicBezTo>
                  <a:pt x="1719046" y="20514"/>
                  <a:pt x="1977056" y="465363"/>
                  <a:pt x="2089310" y="1031445"/>
                </a:cubicBezTo>
                <a:cubicBezTo>
                  <a:pt x="2078505" y="1611648"/>
                  <a:pt x="1611016" y="2121403"/>
                  <a:pt x="1044655" y="2062890"/>
                </a:cubicBezTo>
                <a:cubicBezTo>
                  <a:pt x="400188" y="2025948"/>
                  <a:pt x="66149" y="1632703"/>
                  <a:pt x="0" y="1031445"/>
                </a:cubicBezTo>
                <a:close/>
              </a:path>
            </a:pathLst>
          </a:custGeom>
          <a:noFill/>
          <a:ln w="889000" cap="flat" cmpd="dbl">
            <a:solidFill>
              <a:srgbClr val="FAA00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3">
            <a:alphaModFix/>
          </a:blip>
          <a:srcRect/>
          <a:stretch/>
        </p:blipFill>
        <p:spPr>
          <a:xfrm>
            <a:off x="5852517" y="4171950"/>
            <a:ext cx="3153965" cy="834512"/>
          </a:xfrm>
          <a:prstGeom prst="rect">
            <a:avLst/>
          </a:prstGeom>
          <a:noFill/>
          <a:ln>
            <a:noFill/>
          </a:ln>
        </p:spPr>
      </p:pic>
      <p:sp>
        <p:nvSpPr>
          <p:cNvPr id="132" name="Google Shape;132;p25"/>
          <p:cNvSpPr txBox="1"/>
          <p:nvPr/>
        </p:nvSpPr>
        <p:spPr>
          <a:xfrm>
            <a:off x="-417866" y="862575"/>
            <a:ext cx="79833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b="1" dirty="0">
                <a:solidFill>
                  <a:schemeClr val="lt1"/>
                </a:solidFill>
                <a:latin typeface="Montserrat"/>
                <a:ea typeface="Montserrat"/>
                <a:cs typeface="Montserrat"/>
                <a:sym typeface="Montserrat"/>
              </a:rPr>
              <a:t>Deployment Automation for Banking Systems</a:t>
            </a:r>
            <a:endParaRPr sz="2300" b="1" dirty="0"/>
          </a:p>
        </p:txBody>
      </p:sp>
      <p:sp>
        <p:nvSpPr>
          <p:cNvPr id="133" name="Google Shape;133;p25"/>
          <p:cNvSpPr txBox="1"/>
          <p:nvPr/>
        </p:nvSpPr>
        <p:spPr>
          <a:xfrm>
            <a:off x="0" y="1834175"/>
            <a:ext cx="3033000" cy="561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600" b="1" i="0" u="none" strike="noStrike" cap="none">
                <a:solidFill>
                  <a:schemeClr val="lt1"/>
                </a:solidFill>
                <a:latin typeface="Montserrat"/>
                <a:ea typeface="Montserrat"/>
                <a:cs typeface="Montserrat"/>
                <a:sym typeface="Montserrat"/>
              </a:rPr>
              <a:t>Team Leader</a:t>
            </a:r>
            <a:r>
              <a:rPr lang="en" sz="1600" b="1">
                <a:solidFill>
                  <a:schemeClr val="lt1"/>
                </a:solidFill>
                <a:latin typeface="Montserrat"/>
                <a:ea typeface="Montserrat"/>
                <a:cs typeface="Montserrat"/>
                <a:sym typeface="Montserrat"/>
              </a:rPr>
              <a:t>:</a:t>
            </a:r>
            <a:endParaRPr sz="1600" b="1">
              <a:solidFill>
                <a:schemeClr val="lt1"/>
              </a:solidFill>
              <a:latin typeface="Montserrat"/>
              <a:ea typeface="Montserrat"/>
              <a:cs typeface="Montserrat"/>
              <a:sym typeface="Montserrat"/>
            </a:endParaRPr>
          </a:p>
          <a:p>
            <a:pPr marL="0" marR="0" lvl="0" indent="0" algn="l" rtl="0">
              <a:spcBef>
                <a:spcPts val="0"/>
              </a:spcBef>
              <a:spcAft>
                <a:spcPts val="0"/>
              </a:spcAft>
              <a:buNone/>
            </a:pPr>
            <a:r>
              <a:rPr lang="en" sz="1600" b="1">
                <a:solidFill>
                  <a:schemeClr val="lt1"/>
                </a:solidFill>
                <a:latin typeface="Montserrat"/>
                <a:ea typeface="Montserrat"/>
                <a:cs typeface="Montserrat"/>
                <a:sym typeface="Montserrat"/>
              </a:rPr>
              <a:t>Nourhan Tarek Gohary	</a:t>
            </a:r>
            <a:endParaRPr sz="1600" b="1">
              <a:solidFill>
                <a:schemeClr val="lt1"/>
              </a:solidFill>
              <a:latin typeface="Montserrat"/>
              <a:ea typeface="Montserrat"/>
              <a:cs typeface="Montserrat"/>
              <a:sym typeface="Montserrat"/>
            </a:endParaRPr>
          </a:p>
        </p:txBody>
      </p:sp>
      <p:sp>
        <p:nvSpPr>
          <p:cNvPr id="134" name="Google Shape;134;p25"/>
          <p:cNvSpPr txBox="1"/>
          <p:nvPr/>
        </p:nvSpPr>
        <p:spPr>
          <a:xfrm>
            <a:off x="113525" y="2571750"/>
            <a:ext cx="3371100" cy="1054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600" b="1" dirty="0">
                <a:solidFill>
                  <a:schemeClr val="lt1"/>
                </a:solidFill>
                <a:latin typeface="Montserrat"/>
                <a:ea typeface="Montserrat"/>
                <a:cs typeface="Montserrat"/>
                <a:sym typeface="Montserrat"/>
              </a:rPr>
              <a:t>Prepared By:</a:t>
            </a:r>
            <a:endParaRPr sz="1300" dirty="0"/>
          </a:p>
          <a:p>
            <a:pPr marL="0" marR="0" lvl="0" indent="0" algn="l" rtl="0">
              <a:spcBef>
                <a:spcPts val="0"/>
              </a:spcBef>
              <a:spcAft>
                <a:spcPts val="0"/>
              </a:spcAft>
              <a:buNone/>
            </a:pPr>
            <a:r>
              <a:rPr lang="en" sz="1600" dirty="0">
                <a:solidFill>
                  <a:schemeClr val="lt1"/>
                </a:solidFill>
                <a:latin typeface="Montserrat"/>
                <a:ea typeface="Montserrat"/>
                <a:cs typeface="Montserrat"/>
                <a:sym typeface="Montserrat"/>
              </a:rPr>
              <a:t>Ahmed Ashour</a:t>
            </a:r>
            <a:endParaRPr sz="1300" dirty="0"/>
          </a:p>
          <a:p>
            <a:pPr marL="0" marR="0" lvl="0" indent="0" algn="l" rtl="0">
              <a:spcBef>
                <a:spcPts val="0"/>
              </a:spcBef>
              <a:spcAft>
                <a:spcPts val="0"/>
              </a:spcAft>
              <a:buNone/>
            </a:pPr>
            <a:r>
              <a:rPr lang="en" sz="1600" dirty="0">
                <a:solidFill>
                  <a:schemeClr val="lt1"/>
                </a:solidFill>
                <a:latin typeface="Montserrat"/>
                <a:ea typeface="Montserrat"/>
                <a:cs typeface="Montserrat"/>
                <a:sym typeface="Montserrat"/>
              </a:rPr>
              <a:t>Ahmed Mostafa</a:t>
            </a:r>
            <a:endParaRPr sz="1300" dirty="0"/>
          </a:p>
          <a:p>
            <a:pPr marL="0" marR="0" lvl="0" indent="0" algn="l" rtl="0">
              <a:spcBef>
                <a:spcPts val="0"/>
              </a:spcBef>
              <a:spcAft>
                <a:spcPts val="0"/>
              </a:spcAft>
              <a:buNone/>
            </a:pPr>
            <a:r>
              <a:rPr lang="en" sz="1600" dirty="0">
                <a:solidFill>
                  <a:schemeClr val="lt1"/>
                </a:solidFill>
                <a:latin typeface="Montserrat"/>
                <a:ea typeface="Montserrat"/>
                <a:cs typeface="Montserrat"/>
                <a:sym typeface="Montserrat"/>
              </a:rPr>
              <a:t>Ammar Ahmed</a:t>
            </a:r>
            <a:endParaRPr sz="1300" dirty="0"/>
          </a:p>
        </p:txBody>
      </p:sp>
      <p:sp>
        <p:nvSpPr>
          <p:cNvPr id="135" name="Google Shape;135;p25"/>
          <p:cNvSpPr/>
          <p:nvPr/>
        </p:nvSpPr>
        <p:spPr>
          <a:xfrm>
            <a:off x="3575912" y="4598648"/>
            <a:ext cx="1566982" cy="1547167"/>
          </a:xfrm>
          <a:custGeom>
            <a:avLst/>
            <a:gdLst/>
            <a:ahLst/>
            <a:cxnLst/>
            <a:rect l="l" t="t" r="r" b="b"/>
            <a:pathLst>
              <a:path w="2089310" h="2062889" extrusionOk="0">
                <a:moveTo>
                  <a:pt x="0" y="1031445"/>
                </a:moveTo>
                <a:cubicBezTo>
                  <a:pt x="-15156" y="452446"/>
                  <a:pt x="432731" y="13128"/>
                  <a:pt x="1044655" y="0"/>
                </a:cubicBezTo>
                <a:cubicBezTo>
                  <a:pt x="1719046" y="20514"/>
                  <a:pt x="1977056" y="465363"/>
                  <a:pt x="2089310" y="1031445"/>
                </a:cubicBezTo>
                <a:cubicBezTo>
                  <a:pt x="2078505" y="1611648"/>
                  <a:pt x="1611016" y="2121403"/>
                  <a:pt x="1044655" y="2062890"/>
                </a:cubicBezTo>
                <a:cubicBezTo>
                  <a:pt x="400188" y="2025948"/>
                  <a:pt x="66149" y="1632703"/>
                  <a:pt x="0" y="1031445"/>
                </a:cubicBezTo>
                <a:close/>
              </a:path>
            </a:pathLst>
          </a:custGeom>
          <a:noFill/>
          <a:ln w="889000" cap="flat" cmpd="dbl">
            <a:solidFill>
              <a:srgbClr val="FAA00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4"/>
          <p:cNvPicPr preferRelativeResize="0"/>
          <p:nvPr/>
        </p:nvPicPr>
        <p:blipFill rotWithShape="1">
          <a:blip r:embed="rId3">
            <a:alphaModFix/>
          </a:blip>
          <a:srcRect/>
          <a:stretch/>
        </p:blipFill>
        <p:spPr>
          <a:xfrm>
            <a:off x="5844175" y="144050"/>
            <a:ext cx="3153964" cy="834512"/>
          </a:xfrm>
          <a:prstGeom prst="rect">
            <a:avLst/>
          </a:prstGeom>
          <a:noFill/>
          <a:ln>
            <a:noFill/>
          </a:ln>
        </p:spPr>
      </p:pic>
      <p:sp>
        <p:nvSpPr>
          <p:cNvPr id="236" name="Google Shape;236;p34"/>
          <p:cNvSpPr txBox="1"/>
          <p:nvPr/>
        </p:nvSpPr>
        <p:spPr>
          <a:xfrm>
            <a:off x="0" y="144050"/>
            <a:ext cx="3788400" cy="515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900" b="1">
                <a:solidFill>
                  <a:schemeClr val="dk1"/>
                </a:solidFill>
                <a:latin typeface="Montserrat"/>
                <a:ea typeface="Montserrat"/>
                <a:cs typeface="Montserrat"/>
                <a:sym typeface="Montserrat"/>
              </a:rPr>
              <a:t>4.Secure Cleanup</a:t>
            </a:r>
            <a:endParaRPr sz="700" b="1"/>
          </a:p>
        </p:txBody>
      </p:sp>
      <p:sp>
        <p:nvSpPr>
          <p:cNvPr id="239" name="Google Shape;239;p34"/>
          <p:cNvSpPr txBox="1"/>
          <p:nvPr/>
        </p:nvSpPr>
        <p:spPr>
          <a:xfrm>
            <a:off x="105050" y="520318"/>
            <a:ext cx="5594400" cy="79526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600" dirty="0">
                <a:solidFill>
                  <a:schemeClr val="dk1"/>
                </a:solidFill>
              </a:rPr>
              <a:t>Base Configuration and Safety Check</a:t>
            </a:r>
            <a:endParaRPr sz="2600" dirty="0">
              <a:solidFill>
                <a:schemeClr val="dk1"/>
              </a:solidFill>
            </a:endParaRPr>
          </a:p>
        </p:txBody>
      </p:sp>
      <p:sp>
        <p:nvSpPr>
          <p:cNvPr id="243" name="Google Shape;243;p34"/>
          <p:cNvSpPr txBox="1"/>
          <p:nvPr/>
        </p:nvSpPr>
        <p:spPr>
          <a:xfrm>
            <a:off x="105050" y="3326638"/>
            <a:ext cx="4072500" cy="14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solidFill>
                  <a:schemeClr val="dk1"/>
                </a:solidFill>
              </a:rPr>
              <a:t>It searches recursively inside /OBDX/</a:t>
            </a:r>
            <a:r>
              <a:rPr lang="en-US" sz="1700" dirty="0" err="1">
                <a:solidFill>
                  <a:schemeClr val="dk1"/>
                </a:solidFill>
              </a:rPr>
              <a:t>OBDXui</a:t>
            </a:r>
            <a:r>
              <a:rPr lang="en-US" sz="1700" dirty="0">
                <a:solidFill>
                  <a:schemeClr val="dk1"/>
                </a:solidFill>
              </a:rPr>
              <a:t> for any directory with the exact name deploy_, and stores the full paths in the array </a:t>
            </a:r>
            <a:r>
              <a:rPr lang="en-US" sz="1700" dirty="0" err="1">
                <a:solidFill>
                  <a:schemeClr val="dk1"/>
                </a:solidFill>
              </a:rPr>
              <a:t>target_dirs</a:t>
            </a:r>
            <a:r>
              <a:rPr lang="en-US" sz="1700" dirty="0">
                <a:solidFill>
                  <a:schemeClr val="dk1"/>
                </a:solidFill>
              </a:rPr>
              <a:t>.</a:t>
            </a:r>
            <a:endParaRPr sz="1700" dirty="0">
              <a:solidFill>
                <a:schemeClr val="dk1"/>
              </a:solidFill>
            </a:endParaRPr>
          </a:p>
        </p:txBody>
      </p:sp>
      <p:pic>
        <p:nvPicPr>
          <p:cNvPr id="3" name="Picture 2">
            <a:extLst>
              <a:ext uri="{FF2B5EF4-FFF2-40B4-BE49-F238E27FC236}">
                <a16:creationId xmlns:a16="http://schemas.microsoft.com/office/drawing/2014/main" id="{CADDF213-6B8F-9CC2-8B21-D05769130148}"/>
              </a:ext>
            </a:extLst>
          </p:cNvPr>
          <p:cNvPicPr>
            <a:picLocks noChangeAspect="1"/>
          </p:cNvPicPr>
          <p:nvPr/>
        </p:nvPicPr>
        <p:blipFill>
          <a:blip r:embed="rId4"/>
          <a:stretch>
            <a:fillRect/>
          </a:stretch>
        </p:blipFill>
        <p:spPr>
          <a:xfrm>
            <a:off x="4490168" y="3284564"/>
            <a:ext cx="4362872" cy="1714886"/>
          </a:xfrm>
          <a:prstGeom prst="rect">
            <a:avLst/>
          </a:prstGeom>
        </p:spPr>
      </p:pic>
      <p:pic>
        <p:nvPicPr>
          <p:cNvPr id="241" name="Google Shape;241;p34" title="Inbox cleanup-bro.png"/>
          <p:cNvPicPr preferRelativeResize="0"/>
          <p:nvPr/>
        </p:nvPicPr>
        <p:blipFill>
          <a:blip r:embed="rId5">
            <a:alphaModFix/>
          </a:blip>
          <a:stretch>
            <a:fillRect/>
          </a:stretch>
        </p:blipFill>
        <p:spPr>
          <a:xfrm>
            <a:off x="7548817" y="3193867"/>
            <a:ext cx="1190950" cy="1190950"/>
          </a:xfrm>
          <a:prstGeom prst="rect">
            <a:avLst/>
          </a:prstGeom>
          <a:noFill/>
          <a:ln>
            <a:noFill/>
          </a:ln>
        </p:spPr>
      </p:pic>
      <p:pic>
        <p:nvPicPr>
          <p:cNvPr id="6" name="Picture 5">
            <a:extLst>
              <a:ext uri="{FF2B5EF4-FFF2-40B4-BE49-F238E27FC236}">
                <a16:creationId xmlns:a16="http://schemas.microsoft.com/office/drawing/2014/main" id="{33E14768-9A92-5340-9666-9CF9B40160CF}"/>
              </a:ext>
            </a:extLst>
          </p:cNvPr>
          <p:cNvPicPr>
            <a:picLocks noChangeAspect="1"/>
          </p:cNvPicPr>
          <p:nvPr/>
        </p:nvPicPr>
        <p:blipFill>
          <a:blip r:embed="rId6"/>
          <a:stretch>
            <a:fillRect/>
          </a:stretch>
        </p:blipFill>
        <p:spPr>
          <a:xfrm>
            <a:off x="105050" y="1034639"/>
            <a:ext cx="7011378" cy="2159228"/>
          </a:xfrm>
          <a:prstGeom prst="rect">
            <a:avLst/>
          </a:prstGeom>
        </p:spPr>
      </p:pic>
      <p:pic>
        <p:nvPicPr>
          <p:cNvPr id="242" name="Google Shape;242;p34" title="Obsessive compulsive disorder-pana.png"/>
          <p:cNvPicPr preferRelativeResize="0"/>
          <p:nvPr/>
        </p:nvPicPr>
        <p:blipFill>
          <a:blip r:embed="rId7">
            <a:alphaModFix/>
          </a:blip>
          <a:stretch>
            <a:fillRect/>
          </a:stretch>
        </p:blipFill>
        <p:spPr>
          <a:xfrm>
            <a:off x="5453953" y="1086467"/>
            <a:ext cx="1662475" cy="1662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1000"/>
                                        <p:tgtEl>
                                          <p:spTgt spid="242"/>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41"/>
                                        </p:tgtEl>
                                        <p:attrNameLst>
                                          <p:attrName>style.visibility</p:attrName>
                                        </p:attrNameLst>
                                      </p:cBhvr>
                                      <p:to>
                                        <p:strVal val="visible"/>
                                      </p:to>
                                    </p:set>
                                    <p:anim calcmode="lin" valueType="num">
                                      <p:cBhvr additive="base">
                                        <p:cTn id="10" dur="1000"/>
                                        <p:tgtEl>
                                          <p:spTgt spid="2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5"/>
          <p:cNvPicPr preferRelativeResize="0"/>
          <p:nvPr/>
        </p:nvPicPr>
        <p:blipFill rotWithShape="1">
          <a:blip r:embed="rId3">
            <a:alphaModFix/>
          </a:blip>
          <a:srcRect/>
          <a:stretch/>
        </p:blipFill>
        <p:spPr>
          <a:xfrm>
            <a:off x="5844175" y="144050"/>
            <a:ext cx="3153964" cy="834512"/>
          </a:xfrm>
          <a:prstGeom prst="rect">
            <a:avLst/>
          </a:prstGeom>
          <a:noFill/>
          <a:ln>
            <a:noFill/>
          </a:ln>
        </p:spPr>
      </p:pic>
      <p:sp>
        <p:nvSpPr>
          <p:cNvPr id="250" name="Google Shape;250;p35"/>
          <p:cNvSpPr txBox="1"/>
          <p:nvPr/>
        </p:nvSpPr>
        <p:spPr>
          <a:xfrm>
            <a:off x="0" y="144050"/>
            <a:ext cx="3788400" cy="515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900" b="1">
                <a:solidFill>
                  <a:schemeClr val="dk1"/>
                </a:solidFill>
                <a:latin typeface="Montserrat"/>
                <a:ea typeface="Montserrat"/>
                <a:cs typeface="Montserrat"/>
                <a:sym typeface="Montserrat"/>
              </a:rPr>
              <a:t>4.Secure Cleanup</a:t>
            </a:r>
            <a:endParaRPr sz="700" b="1"/>
          </a:p>
        </p:txBody>
      </p:sp>
      <p:sp>
        <p:nvSpPr>
          <p:cNvPr id="251" name="Google Shape;251;p35"/>
          <p:cNvSpPr txBox="1"/>
          <p:nvPr/>
        </p:nvSpPr>
        <p:spPr>
          <a:xfrm>
            <a:off x="1657350" y="4989203"/>
            <a:ext cx="5372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 name="Google Shape;253;p35"/>
          <p:cNvSpPr txBox="1"/>
          <p:nvPr/>
        </p:nvSpPr>
        <p:spPr>
          <a:xfrm>
            <a:off x="105050" y="659750"/>
            <a:ext cx="5594400" cy="29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dirty="0">
                <a:solidFill>
                  <a:schemeClr val="dk1"/>
                </a:solidFill>
              </a:rPr>
              <a:t>If any of these checks fail, the script </a:t>
            </a:r>
            <a:r>
              <a:rPr lang="en" sz="1500" b="1" dirty="0">
                <a:solidFill>
                  <a:schemeClr val="dk1"/>
                </a:solidFill>
              </a:rPr>
              <a:t>stops immediately</a:t>
            </a:r>
            <a:r>
              <a:rPr lang="en" sz="1500" dirty="0">
                <a:solidFill>
                  <a:schemeClr val="dk1"/>
                </a:solidFill>
              </a:rPr>
              <a:t>.</a:t>
            </a:r>
            <a:endParaRPr sz="1800" dirty="0">
              <a:solidFill>
                <a:schemeClr val="dk1"/>
              </a:solidFill>
            </a:endParaRPr>
          </a:p>
          <a:p>
            <a:pPr marL="0" lvl="0" indent="0" algn="l" rtl="0">
              <a:spcBef>
                <a:spcPts val="1200"/>
              </a:spcBef>
              <a:spcAft>
                <a:spcPts val="0"/>
              </a:spcAft>
              <a:buNone/>
            </a:pPr>
            <a:endParaRPr sz="2600" dirty="0">
              <a:solidFill>
                <a:schemeClr val="dk1"/>
              </a:solidFill>
            </a:endParaRPr>
          </a:p>
        </p:txBody>
      </p:sp>
      <p:sp>
        <p:nvSpPr>
          <p:cNvPr id="254" name="Google Shape;254;p35"/>
          <p:cNvSpPr txBox="1"/>
          <p:nvPr/>
        </p:nvSpPr>
        <p:spPr>
          <a:xfrm>
            <a:off x="5417350" y="3122357"/>
            <a:ext cx="3621600" cy="1662474"/>
          </a:xfrm>
          <a:prstGeom prst="rect">
            <a:avLst/>
          </a:prstGeom>
          <a:noFill/>
          <a:ln>
            <a:noFill/>
          </a:ln>
        </p:spPr>
        <p:txBody>
          <a:bodyPr spcFirstLastPara="1" wrap="square" lIns="91425" tIns="91425" rIns="91425" bIns="91425" anchor="t" anchorCtr="0">
            <a:noAutofit/>
          </a:bodyPr>
          <a:lstStyle/>
          <a:p>
            <a:pPr lvl="0"/>
            <a:r>
              <a:rPr lang="en-US" sz="1700" dirty="0">
                <a:solidFill>
                  <a:schemeClr val="dk1"/>
                </a:solidFill>
              </a:rPr>
              <a:t>It performs a dry run that lists which files in each matched directory would be deleted (all except .zip files) and which ones would be kept (only .zip files), without actually deleting anything.</a:t>
            </a:r>
            <a:endParaRPr sz="1700" dirty="0">
              <a:solidFill>
                <a:schemeClr val="dk1"/>
              </a:solidFill>
            </a:endParaRPr>
          </a:p>
        </p:txBody>
      </p:sp>
      <p:pic>
        <p:nvPicPr>
          <p:cNvPr id="255" name="Google Shape;255;p35" title="Warning-pana.png"/>
          <p:cNvPicPr preferRelativeResize="0"/>
          <p:nvPr/>
        </p:nvPicPr>
        <p:blipFill rotWithShape="1">
          <a:blip r:embed="rId4">
            <a:alphaModFix/>
          </a:blip>
          <a:srcRect/>
          <a:stretch/>
        </p:blipFill>
        <p:spPr>
          <a:xfrm>
            <a:off x="7565276" y="955562"/>
            <a:ext cx="1662475" cy="1662475"/>
          </a:xfrm>
          <a:prstGeom prst="rect">
            <a:avLst/>
          </a:prstGeom>
          <a:noFill/>
          <a:ln>
            <a:noFill/>
          </a:ln>
        </p:spPr>
      </p:pic>
      <p:pic>
        <p:nvPicPr>
          <p:cNvPr id="257" name="Google Shape;257;p35" title="Development-cuate.png"/>
          <p:cNvPicPr preferRelativeResize="0"/>
          <p:nvPr/>
        </p:nvPicPr>
        <p:blipFill>
          <a:blip r:embed="rId5">
            <a:alphaModFix/>
          </a:blip>
          <a:stretch>
            <a:fillRect/>
          </a:stretch>
        </p:blipFill>
        <p:spPr>
          <a:xfrm>
            <a:off x="0" y="1548124"/>
            <a:ext cx="1926475" cy="1926475"/>
          </a:xfrm>
          <a:prstGeom prst="rect">
            <a:avLst/>
          </a:prstGeom>
          <a:noFill/>
          <a:ln>
            <a:noFill/>
          </a:ln>
        </p:spPr>
      </p:pic>
      <p:pic>
        <p:nvPicPr>
          <p:cNvPr id="3" name="Picture 2">
            <a:extLst>
              <a:ext uri="{FF2B5EF4-FFF2-40B4-BE49-F238E27FC236}">
                <a16:creationId xmlns:a16="http://schemas.microsoft.com/office/drawing/2014/main" id="{A39CDA9E-EAA4-4D46-72DF-2EBF18952254}"/>
              </a:ext>
            </a:extLst>
          </p:cNvPr>
          <p:cNvPicPr>
            <a:picLocks noChangeAspect="1"/>
          </p:cNvPicPr>
          <p:nvPr/>
        </p:nvPicPr>
        <p:blipFill>
          <a:blip r:embed="rId6"/>
          <a:srcRect r="12387"/>
          <a:stretch>
            <a:fillRect/>
          </a:stretch>
        </p:blipFill>
        <p:spPr>
          <a:xfrm>
            <a:off x="105050" y="3210699"/>
            <a:ext cx="5128589" cy="1740845"/>
          </a:xfrm>
          <a:prstGeom prst="rect">
            <a:avLst/>
          </a:prstGeom>
        </p:spPr>
      </p:pic>
      <p:pic>
        <p:nvPicPr>
          <p:cNvPr id="8" name="Picture 7">
            <a:extLst>
              <a:ext uri="{FF2B5EF4-FFF2-40B4-BE49-F238E27FC236}">
                <a16:creationId xmlns:a16="http://schemas.microsoft.com/office/drawing/2014/main" id="{4166CD2B-5728-088F-088B-510800EED1D9}"/>
              </a:ext>
            </a:extLst>
          </p:cNvPr>
          <p:cNvPicPr>
            <a:picLocks noChangeAspect="1"/>
          </p:cNvPicPr>
          <p:nvPr/>
        </p:nvPicPr>
        <p:blipFill>
          <a:blip r:embed="rId7"/>
          <a:stretch>
            <a:fillRect/>
          </a:stretch>
        </p:blipFill>
        <p:spPr>
          <a:xfrm>
            <a:off x="2119914" y="1270583"/>
            <a:ext cx="5301243" cy="1501119"/>
          </a:xfrm>
          <a:prstGeom prst="rect">
            <a:avLst/>
          </a:prstGeom>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1000"/>
                                        <p:tgtEl>
                                          <p:spTgt spid="25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55"/>
                                        </p:tgtEl>
                                        <p:attrNameLst>
                                          <p:attrName>style.visibility</p:attrName>
                                        </p:attrNameLst>
                                      </p:cBhvr>
                                      <p:to>
                                        <p:strVal val="visible"/>
                                      </p:to>
                                    </p:set>
                                    <p:anim calcmode="lin" valueType="num">
                                      <p:cBhvr additive="base">
                                        <p:cTn id="10" dur="1000"/>
                                        <p:tgtEl>
                                          <p:spTgt spid="255"/>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2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6"/>
          <p:cNvPicPr preferRelativeResize="0"/>
          <p:nvPr/>
        </p:nvPicPr>
        <p:blipFill>
          <a:blip r:embed="rId3">
            <a:alphaModFix/>
          </a:blip>
          <a:stretch>
            <a:fillRect/>
          </a:stretch>
        </p:blipFill>
        <p:spPr>
          <a:xfrm>
            <a:off x="105050" y="1802125"/>
            <a:ext cx="5902050" cy="3243475"/>
          </a:xfrm>
          <a:prstGeom prst="rect">
            <a:avLst/>
          </a:prstGeom>
          <a:noFill/>
          <a:ln>
            <a:noFill/>
          </a:ln>
        </p:spPr>
      </p:pic>
      <p:pic>
        <p:nvPicPr>
          <p:cNvPr id="264" name="Google Shape;264;p36"/>
          <p:cNvPicPr preferRelativeResize="0"/>
          <p:nvPr/>
        </p:nvPicPr>
        <p:blipFill rotWithShape="1">
          <a:blip r:embed="rId4">
            <a:alphaModFix/>
          </a:blip>
          <a:srcRect/>
          <a:stretch/>
        </p:blipFill>
        <p:spPr>
          <a:xfrm>
            <a:off x="5872350" y="109475"/>
            <a:ext cx="3153964" cy="834512"/>
          </a:xfrm>
          <a:prstGeom prst="rect">
            <a:avLst/>
          </a:prstGeom>
          <a:noFill/>
          <a:ln>
            <a:noFill/>
          </a:ln>
        </p:spPr>
      </p:pic>
      <p:sp>
        <p:nvSpPr>
          <p:cNvPr id="265" name="Google Shape;265;p36"/>
          <p:cNvSpPr txBox="1"/>
          <p:nvPr/>
        </p:nvSpPr>
        <p:spPr>
          <a:xfrm>
            <a:off x="105046" y="109469"/>
            <a:ext cx="3738000" cy="5157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None/>
            </a:pPr>
            <a:r>
              <a:rPr lang="en" sz="2900" b="1">
                <a:solidFill>
                  <a:schemeClr val="dk1"/>
                </a:solidFill>
                <a:latin typeface="Montserrat"/>
                <a:ea typeface="Montserrat"/>
                <a:cs typeface="Montserrat"/>
                <a:sym typeface="Montserrat"/>
              </a:rPr>
              <a:t>4.Secure Cleanup</a:t>
            </a:r>
            <a:endParaRPr sz="3300">
              <a:solidFill>
                <a:schemeClr val="dk1"/>
              </a:solidFill>
              <a:latin typeface="Montserrat"/>
              <a:ea typeface="Montserrat"/>
              <a:cs typeface="Montserrat"/>
              <a:sym typeface="Montserrat"/>
            </a:endParaRPr>
          </a:p>
        </p:txBody>
      </p:sp>
      <p:sp>
        <p:nvSpPr>
          <p:cNvPr id="266" name="Google Shape;266;p36"/>
          <p:cNvSpPr txBox="1"/>
          <p:nvPr/>
        </p:nvSpPr>
        <p:spPr>
          <a:xfrm>
            <a:off x="1657350" y="4989203"/>
            <a:ext cx="5372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267" name="Google Shape;267;p36" descr="Programming isometric man vector illustration. Male coder sitting beside  desk. Javascpirt course education. Hacker workplace. QA professional  training and career. Developer cartoon character Stock Vector Image &amp; Art -  Alamy"/>
          <p:cNvPicPr preferRelativeResize="0"/>
          <p:nvPr/>
        </p:nvPicPr>
        <p:blipFill rotWithShape="1">
          <a:blip r:embed="rId5">
            <a:alphaModFix/>
          </a:blip>
          <a:srcRect b="9403"/>
          <a:stretch/>
        </p:blipFill>
        <p:spPr>
          <a:xfrm>
            <a:off x="6725800" y="2413553"/>
            <a:ext cx="2198300" cy="2129650"/>
          </a:xfrm>
          <a:prstGeom prst="rect">
            <a:avLst/>
          </a:prstGeom>
          <a:noFill/>
          <a:ln>
            <a:noFill/>
          </a:ln>
        </p:spPr>
      </p:pic>
      <p:sp>
        <p:nvSpPr>
          <p:cNvPr id="268" name="Google Shape;268;p36"/>
          <p:cNvSpPr txBox="1"/>
          <p:nvPr/>
        </p:nvSpPr>
        <p:spPr>
          <a:xfrm>
            <a:off x="105050" y="625175"/>
            <a:ext cx="5622600" cy="8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Before deleting anything, the script </a:t>
            </a:r>
            <a:r>
              <a:rPr lang="en" sz="1100" b="1">
                <a:solidFill>
                  <a:schemeClr val="dk1"/>
                </a:solidFill>
              </a:rPr>
              <a:t>asks the user</a:t>
            </a:r>
            <a:r>
              <a:rPr lang="en" sz="1100">
                <a:solidFill>
                  <a:schemeClr val="dk1"/>
                </a:solidFill>
              </a:rPr>
              <a:t> for final confirmation.</a:t>
            </a:r>
            <a:br>
              <a:rPr lang="en" sz="1100">
                <a:solidFill>
                  <a:schemeClr val="dk1"/>
                </a:solidFill>
              </a:rPr>
            </a:br>
            <a:endParaRPr sz="1100">
              <a:solidFill>
                <a:schemeClr val="dk1"/>
              </a:solidFill>
            </a:endParaRPr>
          </a:p>
          <a:p>
            <a:pPr marL="0" lvl="0" indent="0" algn="l" rtl="0">
              <a:spcBef>
                <a:spcPts val="0"/>
              </a:spcBef>
              <a:spcAft>
                <a:spcPts val="0"/>
              </a:spcAft>
              <a:buNone/>
            </a:pPr>
            <a:r>
              <a:rPr lang="en" sz="1100">
                <a:solidFill>
                  <a:schemeClr val="dk1"/>
                </a:solidFill>
              </a:rPr>
              <a:t>If the user types </a:t>
            </a:r>
            <a:r>
              <a:rPr lang="en" sz="1100" b="1">
                <a:solidFill>
                  <a:schemeClr val="dk1"/>
                </a:solidFill>
              </a:rPr>
              <a:t>Y/y</a:t>
            </a:r>
            <a:r>
              <a:rPr lang="en" sz="1100">
                <a:solidFill>
                  <a:schemeClr val="dk1"/>
                </a:solidFill>
              </a:rPr>
              <a:t>, the script </a:t>
            </a:r>
            <a:r>
              <a:rPr lang="en" sz="1100" b="1">
                <a:solidFill>
                  <a:schemeClr val="dk1"/>
                </a:solidFill>
              </a:rPr>
              <a:t>deletes all files</a:t>
            </a:r>
            <a:r>
              <a:rPr lang="en" sz="1100">
                <a:solidFill>
                  <a:schemeClr val="dk1"/>
                </a:solidFill>
              </a:rPr>
              <a:t> in the directory </a:t>
            </a:r>
            <a:r>
              <a:rPr lang="en" sz="1100" b="1">
                <a:solidFill>
                  <a:schemeClr val="dk1"/>
                </a:solidFill>
              </a:rPr>
              <a:t>except</a:t>
            </a:r>
            <a:r>
              <a:rPr lang="en" sz="1100">
                <a:solidFill>
                  <a:schemeClr val="dk1"/>
                </a:solidFill>
              </a:rPr>
              <a:t> </a:t>
            </a:r>
            <a:r>
              <a:rPr lang="en" sz="1100">
                <a:solidFill>
                  <a:srgbClr val="188038"/>
                </a:solidFill>
                <a:latin typeface="Roboto Mono"/>
                <a:ea typeface="Roboto Mono"/>
                <a:cs typeface="Roboto Mono"/>
                <a:sym typeface="Roboto Mono"/>
              </a:rPr>
              <a:t>deploy.zip</a:t>
            </a:r>
            <a:r>
              <a:rPr lang="en" sz="1100">
                <a:solidFill>
                  <a:schemeClr val="dk1"/>
                </a:solidFill>
              </a:rPr>
              <a:t>.</a:t>
            </a:r>
            <a:br>
              <a:rPr lang="en" sz="1100">
                <a:solidFill>
                  <a:schemeClr val="dk1"/>
                </a:solidFill>
              </a:rPr>
            </a:b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If the user answers anything else (or nothing), the script </a:t>
            </a:r>
            <a:r>
              <a:rPr lang="en" sz="1100" b="1">
                <a:solidFill>
                  <a:schemeClr val="dk1"/>
                </a:solidFill>
              </a:rPr>
              <a:t>aborts safely</a:t>
            </a:r>
            <a:r>
              <a:rPr lang="en" sz="1100">
                <a:solidFill>
                  <a:schemeClr val="dk1"/>
                </a:solidFill>
              </a:rPr>
              <a:t>—nothing is deleted.</a:t>
            </a:r>
            <a:endParaRPr sz="1100">
              <a:solidFill>
                <a:schemeClr val="dk1"/>
              </a:solidFill>
            </a:endParaRPr>
          </a:p>
          <a:p>
            <a:pPr marL="0" lvl="0" indent="0" algn="l" rtl="0">
              <a:spcBef>
                <a:spcPts val="0"/>
              </a:spcBef>
              <a:spcAft>
                <a:spcPts val="0"/>
              </a:spcAft>
              <a:buNone/>
            </a:pPr>
            <a:endParaRPr sz="2100">
              <a:solidFill>
                <a:schemeClr val="dk1"/>
              </a:solidFill>
            </a:endParaRPr>
          </a:p>
        </p:txBody>
      </p:sp>
      <p:pic>
        <p:nvPicPr>
          <p:cNvPr id="269" name="Google Shape;269;p36" title="Secure data-bro.png"/>
          <p:cNvPicPr preferRelativeResize="0"/>
          <p:nvPr/>
        </p:nvPicPr>
        <p:blipFill>
          <a:blip r:embed="rId6">
            <a:alphaModFix/>
          </a:blip>
          <a:stretch>
            <a:fillRect/>
          </a:stretch>
        </p:blipFill>
        <p:spPr>
          <a:xfrm>
            <a:off x="3944250" y="2657575"/>
            <a:ext cx="2062850" cy="2062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1000"/>
                                        <p:tgtEl>
                                          <p:spTgt spid="2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69"/>
                                        </p:tgtEl>
                                        <p:attrNameLst>
                                          <p:attrName>style.visibility</p:attrName>
                                        </p:attrNameLst>
                                      </p:cBhvr>
                                      <p:to>
                                        <p:strVal val="visible"/>
                                      </p:to>
                                    </p:set>
                                    <p:anim calcmode="lin" valueType="num">
                                      <p:cBhvr additive="base">
                                        <p:cTn id="10" dur="1000"/>
                                        <p:tgtEl>
                                          <p:spTgt spid="269"/>
                                        </p:tgtEl>
                                        <p:attrNameLst>
                                          <p:attrName>ppt_y</p:attrName>
                                        </p:attrNameLst>
                                      </p:cBhvr>
                                      <p:tavLst>
                                        <p:tav tm="0">
                                          <p:val>
                                            <p:strVal val="#ppt_y+1"/>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267"/>
                                        </p:tgtEl>
                                        <p:attrNameLst>
                                          <p:attrName>style.visibility</p:attrName>
                                        </p:attrNameLst>
                                      </p:cBhvr>
                                      <p:to>
                                        <p:strVal val="visible"/>
                                      </p:to>
                                    </p:set>
                                    <p:anim calcmode="lin" valueType="num">
                                      <p:cBhvr additive="base">
                                        <p:cTn id="13" dur="1000"/>
                                        <p:tgtEl>
                                          <p:spTgt spid="2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941D1B3B-55C8-F080-66D8-DD139D28F320}"/>
            </a:ext>
          </a:extLst>
        </p:cNvPr>
        <p:cNvGrpSpPr/>
        <p:nvPr/>
      </p:nvGrpSpPr>
      <p:grpSpPr>
        <a:xfrm>
          <a:off x="0" y="0"/>
          <a:ext cx="0" cy="0"/>
          <a:chOff x="0" y="0"/>
          <a:chExt cx="0" cy="0"/>
        </a:xfrm>
      </p:grpSpPr>
      <p:pic>
        <p:nvPicPr>
          <p:cNvPr id="264" name="Google Shape;264;p36">
            <a:extLst>
              <a:ext uri="{FF2B5EF4-FFF2-40B4-BE49-F238E27FC236}">
                <a16:creationId xmlns:a16="http://schemas.microsoft.com/office/drawing/2014/main" id="{73F7F077-CDC6-AD87-DDC2-19DAE74974DD}"/>
              </a:ext>
            </a:extLst>
          </p:cNvPr>
          <p:cNvPicPr preferRelativeResize="0"/>
          <p:nvPr/>
        </p:nvPicPr>
        <p:blipFill rotWithShape="1">
          <a:blip r:embed="rId3">
            <a:alphaModFix/>
          </a:blip>
          <a:srcRect/>
          <a:stretch/>
        </p:blipFill>
        <p:spPr>
          <a:xfrm>
            <a:off x="5872350" y="109475"/>
            <a:ext cx="3153964" cy="834512"/>
          </a:xfrm>
          <a:prstGeom prst="rect">
            <a:avLst/>
          </a:prstGeom>
          <a:noFill/>
          <a:ln>
            <a:noFill/>
          </a:ln>
        </p:spPr>
      </p:pic>
      <p:sp>
        <p:nvSpPr>
          <p:cNvPr id="265" name="Google Shape;265;p36">
            <a:extLst>
              <a:ext uri="{FF2B5EF4-FFF2-40B4-BE49-F238E27FC236}">
                <a16:creationId xmlns:a16="http://schemas.microsoft.com/office/drawing/2014/main" id="{3C24EA10-95EA-E3D2-20EA-EDEECF8174E8}"/>
              </a:ext>
            </a:extLst>
          </p:cNvPr>
          <p:cNvSpPr txBox="1"/>
          <p:nvPr/>
        </p:nvSpPr>
        <p:spPr>
          <a:xfrm>
            <a:off x="105046" y="109469"/>
            <a:ext cx="2861178" cy="5157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None/>
            </a:pPr>
            <a:r>
              <a:rPr lang="en-US" sz="2900" b="1" dirty="0">
                <a:solidFill>
                  <a:schemeClr val="dk1"/>
                </a:solidFill>
                <a:latin typeface="Montserrat"/>
                <a:ea typeface="Montserrat"/>
                <a:cs typeface="Montserrat"/>
                <a:sym typeface="Montserrat"/>
              </a:rPr>
              <a:t>5.Full Backup</a:t>
            </a:r>
            <a:endParaRPr lang="en-US" sz="3300" dirty="0">
              <a:solidFill>
                <a:schemeClr val="dk1"/>
              </a:solidFill>
              <a:latin typeface="Montserrat"/>
              <a:ea typeface="Montserrat"/>
              <a:cs typeface="Montserrat"/>
              <a:sym typeface="Montserrat"/>
            </a:endParaRPr>
          </a:p>
        </p:txBody>
      </p:sp>
      <p:sp>
        <p:nvSpPr>
          <p:cNvPr id="266" name="Google Shape;266;p36">
            <a:extLst>
              <a:ext uri="{FF2B5EF4-FFF2-40B4-BE49-F238E27FC236}">
                <a16:creationId xmlns:a16="http://schemas.microsoft.com/office/drawing/2014/main" id="{89931E27-893A-771F-D7FC-3A39FCE88017}"/>
              </a:ext>
            </a:extLst>
          </p:cNvPr>
          <p:cNvSpPr txBox="1"/>
          <p:nvPr/>
        </p:nvSpPr>
        <p:spPr>
          <a:xfrm>
            <a:off x="1657350" y="4989203"/>
            <a:ext cx="5372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7" name="Picture 6">
            <a:extLst>
              <a:ext uri="{FF2B5EF4-FFF2-40B4-BE49-F238E27FC236}">
                <a16:creationId xmlns:a16="http://schemas.microsoft.com/office/drawing/2014/main" id="{AAB18037-49C7-D2BE-8C91-1AA1FFE9F2E6}"/>
              </a:ext>
            </a:extLst>
          </p:cNvPr>
          <p:cNvPicPr>
            <a:picLocks noChangeAspect="1"/>
          </p:cNvPicPr>
          <p:nvPr/>
        </p:nvPicPr>
        <p:blipFill>
          <a:blip r:embed="rId4"/>
          <a:srcRect r="32405"/>
          <a:stretch>
            <a:fillRect/>
          </a:stretch>
        </p:blipFill>
        <p:spPr>
          <a:xfrm>
            <a:off x="257104" y="687396"/>
            <a:ext cx="4708905" cy="1009564"/>
          </a:xfrm>
          <a:prstGeom prst="rect">
            <a:avLst/>
          </a:prstGeom>
        </p:spPr>
      </p:pic>
      <p:pic>
        <p:nvPicPr>
          <p:cNvPr id="9" name="Picture 8">
            <a:extLst>
              <a:ext uri="{FF2B5EF4-FFF2-40B4-BE49-F238E27FC236}">
                <a16:creationId xmlns:a16="http://schemas.microsoft.com/office/drawing/2014/main" id="{CFD28B9E-BF92-C507-CD05-9748DC6651FC}"/>
              </a:ext>
            </a:extLst>
          </p:cNvPr>
          <p:cNvPicPr>
            <a:picLocks noChangeAspect="1"/>
          </p:cNvPicPr>
          <p:nvPr/>
        </p:nvPicPr>
        <p:blipFill>
          <a:blip r:embed="rId5"/>
          <a:stretch>
            <a:fillRect/>
          </a:stretch>
        </p:blipFill>
        <p:spPr>
          <a:xfrm>
            <a:off x="257105" y="1936514"/>
            <a:ext cx="5425222" cy="2933471"/>
          </a:xfrm>
          <a:prstGeom prst="rect">
            <a:avLst/>
          </a:prstGeom>
        </p:spPr>
      </p:pic>
      <p:pic>
        <p:nvPicPr>
          <p:cNvPr id="17" name="Picture 16">
            <a:extLst>
              <a:ext uri="{FF2B5EF4-FFF2-40B4-BE49-F238E27FC236}">
                <a16:creationId xmlns:a16="http://schemas.microsoft.com/office/drawing/2014/main" id="{B87AA34A-C14A-F323-7539-96F0DC4961F4}"/>
              </a:ext>
            </a:extLst>
          </p:cNvPr>
          <p:cNvPicPr>
            <a:picLocks noChangeAspect="1"/>
          </p:cNvPicPr>
          <p:nvPr/>
        </p:nvPicPr>
        <p:blipFill>
          <a:blip r:embed="rId6"/>
          <a:srcRect r="17134"/>
          <a:stretch>
            <a:fillRect/>
          </a:stretch>
        </p:blipFill>
        <p:spPr>
          <a:xfrm>
            <a:off x="6018586" y="1954691"/>
            <a:ext cx="2861491" cy="2538248"/>
          </a:xfrm>
          <a:prstGeom prst="rect">
            <a:avLst/>
          </a:prstGeom>
        </p:spPr>
      </p:pic>
      <p:pic>
        <p:nvPicPr>
          <p:cNvPr id="19" name="Picture 18">
            <a:extLst>
              <a:ext uri="{FF2B5EF4-FFF2-40B4-BE49-F238E27FC236}">
                <a16:creationId xmlns:a16="http://schemas.microsoft.com/office/drawing/2014/main" id="{9348FB02-0EA1-2C2D-321C-C0C073EA15D8}"/>
              </a:ext>
            </a:extLst>
          </p:cNvPr>
          <p:cNvPicPr>
            <a:picLocks noChangeAspect="1"/>
          </p:cNvPicPr>
          <p:nvPr/>
        </p:nvPicPr>
        <p:blipFill>
          <a:blip r:embed="rId7"/>
          <a:stretch>
            <a:fillRect/>
          </a:stretch>
        </p:blipFill>
        <p:spPr>
          <a:xfrm>
            <a:off x="6219521" y="1549364"/>
            <a:ext cx="2459620" cy="387150"/>
          </a:xfrm>
          <a:prstGeom prst="rect">
            <a:avLst/>
          </a:prstGeom>
        </p:spPr>
      </p:pic>
      <p:pic>
        <p:nvPicPr>
          <p:cNvPr id="11" name="Picture 10" descr="A blue background with white text&#10;&#10;AI-generated content may be incorrect.">
            <a:extLst>
              <a:ext uri="{FF2B5EF4-FFF2-40B4-BE49-F238E27FC236}">
                <a16:creationId xmlns:a16="http://schemas.microsoft.com/office/drawing/2014/main" id="{1194F57E-00C6-A6C6-73F2-A8460E138001}"/>
              </a:ext>
            </a:extLst>
          </p:cNvPr>
          <p:cNvPicPr>
            <a:picLocks noChangeAspect="1"/>
          </p:cNvPicPr>
          <p:nvPr/>
        </p:nvPicPr>
        <p:blipFill>
          <a:blip r:embed="rId8"/>
          <a:stretch>
            <a:fillRect/>
          </a:stretch>
        </p:blipFill>
        <p:spPr>
          <a:xfrm>
            <a:off x="3594511" y="3906558"/>
            <a:ext cx="1954978" cy="834513"/>
          </a:xfrm>
          <a:prstGeom prst="rect">
            <a:avLst/>
          </a:prstGeom>
        </p:spPr>
      </p:pic>
    </p:spTree>
    <p:extLst>
      <p:ext uri="{BB962C8B-B14F-4D97-AF65-F5344CB8AC3E}">
        <p14:creationId xmlns:p14="http://schemas.microsoft.com/office/powerpoint/2010/main" val="3112060443"/>
      </p:ext>
    </p:extLst>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A4BE8A03-9C3D-C0F6-A2AE-A0DCECF7F6D9}"/>
            </a:ext>
          </a:extLst>
        </p:cNvPr>
        <p:cNvGrpSpPr/>
        <p:nvPr/>
      </p:nvGrpSpPr>
      <p:grpSpPr>
        <a:xfrm>
          <a:off x="0" y="0"/>
          <a:ext cx="0" cy="0"/>
          <a:chOff x="0" y="0"/>
          <a:chExt cx="0" cy="0"/>
        </a:xfrm>
      </p:grpSpPr>
      <p:pic>
        <p:nvPicPr>
          <p:cNvPr id="264" name="Google Shape;264;p36">
            <a:extLst>
              <a:ext uri="{FF2B5EF4-FFF2-40B4-BE49-F238E27FC236}">
                <a16:creationId xmlns:a16="http://schemas.microsoft.com/office/drawing/2014/main" id="{DA99AC12-7918-7ED1-AFDC-C7FCC2727233}"/>
              </a:ext>
            </a:extLst>
          </p:cNvPr>
          <p:cNvPicPr preferRelativeResize="0"/>
          <p:nvPr/>
        </p:nvPicPr>
        <p:blipFill rotWithShape="1">
          <a:blip r:embed="rId3">
            <a:alphaModFix/>
          </a:blip>
          <a:srcRect/>
          <a:stretch/>
        </p:blipFill>
        <p:spPr>
          <a:xfrm>
            <a:off x="5872350" y="109475"/>
            <a:ext cx="3153964" cy="834512"/>
          </a:xfrm>
          <a:prstGeom prst="rect">
            <a:avLst/>
          </a:prstGeom>
          <a:noFill/>
          <a:ln>
            <a:noFill/>
          </a:ln>
        </p:spPr>
      </p:pic>
      <p:sp>
        <p:nvSpPr>
          <p:cNvPr id="265" name="Google Shape;265;p36">
            <a:extLst>
              <a:ext uri="{FF2B5EF4-FFF2-40B4-BE49-F238E27FC236}">
                <a16:creationId xmlns:a16="http://schemas.microsoft.com/office/drawing/2014/main" id="{E2030066-3089-93CD-392A-E6E86BEE7E4A}"/>
              </a:ext>
            </a:extLst>
          </p:cNvPr>
          <p:cNvSpPr txBox="1"/>
          <p:nvPr/>
        </p:nvSpPr>
        <p:spPr>
          <a:xfrm>
            <a:off x="105046" y="109469"/>
            <a:ext cx="2861178" cy="5157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None/>
            </a:pPr>
            <a:r>
              <a:rPr lang="en-US" sz="2900" b="1" dirty="0">
                <a:solidFill>
                  <a:schemeClr val="dk1"/>
                </a:solidFill>
                <a:latin typeface="Montserrat"/>
                <a:ea typeface="Montserrat"/>
                <a:cs typeface="Montserrat"/>
                <a:sym typeface="Montserrat"/>
              </a:rPr>
              <a:t>5.Full Backup</a:t>
            </a:r>
            <a:endParaRPr lang="en-US" sz="3300" dirty="0">
              <a:solidFill>
                <a:schemeClr val="dk1"/>
              </a:solidFill>
              <a:latin typeface="Montserrat"/>
              <a:ea typeface="Montserrat"/>
              <a:cs typeface="Montserrat"/>
              <a:sym typeface="Montserrat"/>
            </a:endParaRPr>
          </a:p>
        </p:txBody>
      </p:sp>
      <p:sp>
        <p:nvSpPr>
          <p:cNvPr id="266" name="Google Shape;266;p36">
            <a:extLst>
              <a:ext uri="{FF2B5EF4-FFF2-40B4-BE49-F238E27FC236}">
                <a16:creationId xmlns:a16="http://schemas.microsoft.com/office/drawing/2014/main" id="{C61ED003-1061-33B4-DE50-66753F958DED}"/>
              </a:ext>
            </a:extLst>
          </p:cNvPr>
          <p:cNvSpPr txBox="1"/>
          <p:nvPr/>
        </p:nvSpPr>
        <p:spPr>
          <a:xfrm>
            <a:off x="1657350" y="4989203"/>
            <a:ext cx="5372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E132C090-0FE8-3E9C-2473-A90CC81104F8}"/>
              </a:ext>
            </a:extLst>
          </p:cNvPr>
          <p:cNvSpPr/>
          <p:nvPr/>
        </p:nvSpPr>
        <p:spPr>
          <a:xfrm>
            <a:off x="968297" y="678297"/>
            <a:ext cx="7207405" cy="8343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The </a:t>
            </a:r>
            <a:r>
              <a:rPr lang="en-US" sz="3000" dirty="0">
                <a:solidFill>
                  <a:schemeClr val="accent3"/>
                </a:solidFill>
              </a:rPr>
              <a:t>Pros</a:t>
            </a:r>
            <a:r>
              <a:rPr lang="en-US" sz="3000" dirty="0">
                <a:solidFill>
                  <a:schemeClr val="tx1"/>
                </a:solidFill>
              </a:rPr>
              <a:t> and </a:t>
            </a:r>
            <a:r>
              <a:rPr lang="en-US" sz="3000" dirty="0">
                <a:solidFill>
                  <a:schemeClr val="accent2"/>
                </a:solidFill>
              </a:rPr>
              <a:t>Cons</a:t>
            </a:r>
            <a:r>
              <a:rPr lang="en-US" sz="3000" dirty="0">
                <a:solidFill>
                  <a:schemeClr val="tx1"/>
                </a:solidFill>
              </a:rPr>
              <a:t> of making full backup</a:t>
            </a:r>
            <a:endParaRPr lang="en-US" sz="3000" dirty="0"/>
          </a:p>
        </p:txBody>
      </p:sp>
      <p:pic>
        <p:nvPicPr>
          <p:cNvPr id="5" name="Picture 4" descr="A cartoon of a person sitting at a computer&#10;&#10;AI-generated content may be incorrect.">
            <a:extLst>
              <a:ext uri="{FF2B5EF4-FFF2-40B4-BE49-F238E27FC236}">
                <a16:creationId xmlns:a16="http://schemas.microsoft.com/office/drawing/2014/main" id="{8F9C40ED-A286-487E-C891-576D9FA2431D}"/>
              </a:ext>
            </a:extLst>
          </p:cNvPr>
          <p:cNvPicPr>
            <a:picLocks noChangeAspect="1"/>
          </p:cNvPicPr>
          <p:nvPr/>
        </p:nvPicPr>
        <p:blipFill>
          <a:blip r:embed="rId4"/>
          <a:stretch>
            <a:fillRect/>
          </a:stretch>
        </p:blipFill>
        <p:spPr>
          <a:xfrm>
            <a:off x="6821988" y="3050419"/>
            <a:ext cx="1879682" cy="1879682"/>
          </a:xfrm>
          <a:prstGeom prst="rect">
            <a:avLst/>
          </a:prstGeom>
        </p:spPr>
      </p:pic>
      <p:pic>
        <p:nvPicPr>
          <p:cNvPr id="8" name="Picture 7" descr="A diagram of a backup system&#10;&#10;AI-generated content may be incorrect.">
            <a:extLst>
              <a:ext uri="{FF2B5EF4-FFF2-40B4-BE49-F238E27FC236}">
                <a16:creationId xmlns:a16="http://schemas.microsoft.com/office/drawing/2014/main" id="{C7384690-FC72-0FBA-09C0-C6B04F311400}"/>
              </a:ext>
            </a:extLst>
          </p:cNvPr>
          <p:cNvPicPr>
            <a:picLocks noChangeAspect="1"/>
          </p:cNvPicPr>
          <p:nvPr/>
        </p:nvPicPr>
        <p:blipFill>
          <a:blip r:embed="rId5"/>
          <a:stretch>
            <a:fillRect/>
          </a:stretch>
        </p:blipFill>
        <p:spPr>
          <a:xfrm>
            <a:off x="4343400" y="3112585"/>
            <a:ext cx="1902677" cy="1755349"/>
          </a:xfrm>
          <a:prstGeom prst="rect">
            <a:avLst/>
          </a:prstGeom>
        </p:spPr>
      </p:pic>
      <p:sp>
        <p:nvSpPr>
          <p:cNvPr id="11" name="TextBox 10">
            <a:extLst>
              <a:ext uri="{FF2B5EF4-FFF2-40B4-BE49-F238E27FC236}">
                <a16:creationId xmlns:a16="http://schemas.microsoft.com/office/drawing/2014/main" id="{332C718D-6D2F-6E86-1BF7-931B87EEA3EB}"/>
              </a:ext>
            </a:extLst>
          </p:cNvPr>
          <p:cNvSpPr txBox="1"/>
          <p:nvPr/>
        </p:nvSpPr>
        <p:spPr>
          <a:xfrm>
            <a:off x="274172" y="1574013"/>
            <a:ext cx="3329530" cy="1415772"/>
          </a:xfrm>
          <a:prstGeom prst="rect">
            <a:avLst/>
          </a:prstGeom>
          <a:noFill/>
        </p:spPr>
        <p:txBody>
          <a:bodyPr wrap="square">
            <a:spAutoFit/>
          </a:bodyPr>
          <a:lstStyle/>
          <a:p>
            <a:pPr>
              <a:buNone/>
            </a:pPr>
            <a:r>
              <a:rPr lang="en-US" b="1" dirty="0"/>
              <a:t>✅ </a:t>
            </a:r>
            <a:r>
              <a:rPr lang="en-US" sz="1600" b="1" dirty="0"/>
              <a:t>Upsides</a:t>
            </a:r>
          </a:p>
          <a:p>
            <a:pPr>
              <a:buFont typeface="Arial" panose="020B0604020202020204" pitchFamily="34" charset="0"/>
              <a:buChar char="•"/>
            </a:pPr>
            <a:r>
              <a:rPr lang="en-US" dirty="0"/>
              <a:t> </a:t>
            </a:r>
            <a:r>
              <a:rPr lang="en-US" b="1" dirty="0"/>
              <a:t>Complete data snapshot</a:t>
            </a:r>
          </a:p>
          <a:p>
            <a:pPr>
              <a:buFont typeface="Arial" panose="020B0604020202020204" pitchFamily="34" charset="0"/>
              <a:buChar char="•"/>
            </a:pPr>
            <a:r>
              <a:rPr lang="en-US" b="1" dirty="0"/>
              <a:t> Simplifies recovery process</a:t>
            </a:r>
          </a:p>
          <a:p>
            <a:pPr>
              <a:buFont typeface="Arial" panose="020B0604020202020204" pitchFamily="34" charset="0"/>
              <a:buChar char="•"/>
            </a:pPr>
            <a:r>
              <a:rPr lang="en-US" b="1" dirty="0"/>
              <a:t> Easy to manage (no dependency on  other backups)</a:t>
            </a:r>
          </a:p>
          <a:p>
            <a:pPr>
              <a:buFont typeface="Arial" panose="020B0604020202020204" pitchFamily="34" charset="0"/>
              <a:buChar char="•"/>
            </a:pPr>
            <a:endParaRPr lang="en-US" b="1" dirty="0"/>
          </a:p>
        </p:txBody>
      </p:sp>
      <p:sp>
        <p:nvSpPr>
          <p:cNvPr id="13" name="TextBox 12">
            <a:extLst>
              <a:ext uri="{FF2B5EF4-FFF2-40B4-BE49-F238E27FC236}">
                <a16:creationId xmlns:a16="http://schemas.microsoft.com/office/drawing/2014/main" id="{C40C4DD6-9389-6B51-8195-261A7200169A}"/>
              </a:ext>
            </a:extLst>
          </p:cNvPr>
          <p:cNvSpPr txBox="1"/>
          <p:nvPr/>
        </p:nvSpPr>
        <p:spPr>
          <a:xfrm>
            <a:off x="4211993" y="1385864"/>
            <a:ext cx="4572000" cy="1631216"/>
          </a:xfrm>
          <a:prstGeom prst="rect">
            <a:avLst/>
          </a:prstGeom>
          <a:noFill/>
        </p:spPr>
        <p:txBody>
          <a:bodyPr wrap="square">
            <a:spAutoFit/>
          </a:bodyPr>
          <a:lstStyle/>
          <a:p>
            <a:pPr>
              <a:buNone/>
            </a:pPr>
            <a:r>
              <a:rPr lang="en-US" b="1" dirty="0"/>
              <a:t>⚠️ </a:t>
            </a:r>
            <a:r>
              <a:rPr lang="en-US" sz="1600" b="1" dirty="0"/>
              <a:t>Downsides</a:t>
            </a:r>
          </a:p>
          <a:p>
            <a:pPr>
              <a:buFont typeface="Arial" panose="020B0604020202020204" pitchFamily="34" charset="0"/>
              <a:buChar char="•"/>
            </a:pPr>
            <a:r>
              <a:rPr lang="en-US" b="1" dirty="0"/>
              <a:t> High storage consumption</a:t>
            </a:r>
          </a:p>
          <a:p>
            <a:pPr>
              <a:buFont typeface="Arial" panose="020B0604020202020204" pitchFamily="34" charset="0"/>
              <a:buChar char="•"/>
            </a:pPr>
            <a:r>
              <a:rPr lang="en-US" b="1" dirty="0"/>
              <a:t> Time-intensive backup process</a:t>
            </a:r>
          </a:p>
          <a:p>
            <a:pPr>
              <a:buFont typeface="Arial" panose="020B0604020202020204" pitchFamily="34" charset="0"/>
              <a:buChar char="•"/>
            </a:pPr>
            <a:r>
              <a:rPr lang="en-US" b="1" dirty="0"/>
              <a:t> Slower recovery for large data sets</a:t>
            </a:r>
          </a:p>
          <a:p>
            <a:pPr>
              <a:buFont typeface="Arial" panose="020B0604020202020204" pitchFamily="34" charset="0"/>
              <a:buChar char="•"/>
            </a:pPr>
            <a:r>
              <a:rPr lang="en-US" b="1" dirty="0"/>
              <a:t> Increased network bandwidth usage</a:t>
            </a:r>
          </a:p>
          <a:p>
            <a:pPr>
              <a:buFont typeface="Arial" panose="020B0604020202020204" pitchFamily="34" charset="0"/>
              <a:buChar char="•"/>
            </a:pPr>
            <a:r>
              <a:rPr lang="en-US" b="1" dirty="0"/>
              <a:t> Higher infrastructure costs</a:t>
            </a:r>
          </a:p>
          <a:p>
            <a:pPr>
              <a:buFont typeface="Arial" panose="020B0604020202020204" pitchFamily="34" charset="0"/>
              <a:buChar char="•"/>
            </a:pPr>
            <a:r>
              <a:rPr lang="en-US" b="1" dirty="0"/>
              <a:t> Not ideal for frequent DevOps iterations</a:t>
            </a:r>
          </a:p>
        </p:txBody>
      </p:sp>
      <p:pic>
        <p:nvPicPr>
          <p:cNvPr id="21" name="Picture 20" descr="A computer screen with a green check mark and a green rectangle&#10;&#10;AI-generated content may be incorrect.">
            <a:extLst>
              <a:ext uri="{FF2B5EF4-FFF2-40B4-BE49-F238E27FC236}">
                <a16:creationId xmlns:a16="http://schemas.microsoft.com/office/drawing/2014/main" id="{2788AB48-ABFC-4CD1-D3DB-4E6A34083D74}"/>
              </a:ext>
            </a:extLst>
          </p:cNvPr>
          <p:cNvPicPr>
            <a:picLocks noChangeAspect="1"/>
          </p:cNvPicPr>
          <p:nvPr/>
        </p:nvPicPr>
        <p:blipFill>
          <a:blip r:embed="rId6"/>
          <a:stretch>
            <a:fillRect/>
          </a:stretch>
        </p:blipFill>
        <p:spPr>
          <a:xfrm>
            <a:off x="1050219" y="3050419"/>
            <a:ext cx="1777435" cy="1414784"/>
          </a:xfrm>
          <a:prstGeom prst="rect">
            <a:avLst/>
          </a:prstGeom>
        </p:spPr>
      </p:pic>
    </p:spTree>
    <p:extLst>
      <p:ext uri="{BB962C8B-B14F-4D97-AF65-F5344CB8AC3E}">
        <p14:creationId xmlns:p14="http://schemas.microsoft.com/office/powerpoint/2010/main" val="2940253417"/>
      </p:ext>
    </p:extLst>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7"/>
          <p:cNvPicPr preferRelativeResize="0"/>
          <p:nvPr/>
        </p:nvPicPr>
        <p:blipFill rotWithShape="1">
          <a:blip r:embed="rId3">
            <a:alphaModFix/>
          </a:blip>
          <a:srcRect/>
          <a:stretch/>
        </p:blipFill>
        <p:spPr>
          <a:xfrm>
            <a:off x="5886450" y="228600"/>
            <a:ext cx="3153964" cy="834512"/>
          </a:xfrm>
          <a:prstGeom prst="rect">
            <a:avLst/>
          </a:prstGeom>
          <a:noFill/>
          <a:ln>
            <a:noFill/>
          </a:ln>
        </p:spPr>
      </p:pic>
      <p:sp>
        <p:nvSpPr>
          <p:cNvPr id="276" name="Google Shape;276;p37"/>
          <p:cNvSpPr txBox="1"/>
          <p:nvPr/>
        </p:nvSpPr>
        <p:spPr>
          <a:xfrm>
            <a:off x="1657350" y="4989203"/>
            <a:ext cx="5372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 name="Google Shape;277;p37"/>
          <p:cNvSpPr txBox="1"/>
          <p:nvPr/>
        </p:nvSpPr>
        <p:spPr>
          <a:xfrm>
            <a:off x="102649" y="134800"/>
            <a:ext cx="5108687"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1"/>
                </a:solidFill>
              </a:rPr>
              <a:t>6.Backup Strategy: Smart, Git-Aware &amp; Clean</a:t>
            </a:r>
            <a:endParaRPr sz="2100" b="1" dirty="0">
              <a:solidFill>
                <a:schemeClr val="dk1"/>
              </a:solidFill>
            </a:endParaRPr>
          </a:p>
        </p:txBody>
      </p:sp>
      <p:sp>
        <p:nvSpPr>
          <p:cNvPr id="278" name="Google Shape;278;p37"/>
          <p:cNvSpPr txBox="1"/>
          <p:nvPr/>
        </p:nvSpPr>
        <p:spPr>
          <a:xfrm>
            <a:off x="152399" y="757201"/>
            <a:ext cx="4882405" cy="414933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dirty="0">
                <a:solidFill>
                  <a:schemeClr val="dk1"/>
                </a:solidFill>
              </a:rPr>
              <a:t>🔧 </a:t>
            </a:r>
            <a:r>
              <a:rPr lang="en" sz="1500" b="1" dirty="0">
                <a:solidFill>
                  <a:schemeClr val="dk1"/>
                </a:solidFill>
              </a:rPr>
              <a:t>What This Part Does</a:t>
            </a:r>
            <a:endParaRPr sz="1500" b="1" dirty="0">
              <a:solidFill>
                <a:schemeClr val="dk1"/>
              </a:solidFill>
            </a:endParaRPr>
          </a:p>
          <a:p>
            <a:pPr marL="0" lvl="0" indent="0" algn="l" rtl="0">
              <a:lnSpc>
                <a:spcPct val="115000"/>
              </a:lnSpc>
              <a:spcBef>
                <a:spcPts val="1200"/>
              </a:spcBef>
              <a:spcAft>
                <a:spcPts val="0"/>
              </a:spcAft>
              <a:buNone/>
            </a:pPr>
            <a:r>
              <a:rPr lang="en" sz="1100" dirty="0">
                <a:solidFill>
                  <a:schemeClr val="dk1"/>
                </a:solidFill>
              </a:rPr>
              <a:t>Creates </a:t>
            </a:r>
            <a:r>
              <a:rPr lang="en" sz="1100" b="1" dirty="0">
                <a:solidFill>
                  <a:schemeClr val="dk1"/>
                </a:solidFill>
              </a:rPr>
              <a:t>automated timestamped backups</a:t>
            </a:r>
            <a:r>
              <a:rPr lang="en" sz="1100" dirty="0">
                <a:solidFill>
                  <a:schemeClr val="dk1"/>
                </a:solidFill>
              </a:rPr>
              <a:t> of the working directory.</a:t>
            </a:r>
            <a:br>
              <a:rPr lang="en" sz="1100" dirty="0">
                <a:solidFill>
                  <a:schemeClr val="dk1"/>
                </a:solidFill>
              </a:rPr>
            </a:br>
            <a:r>
              <a:rPr lang="en" sz="1100" dirty="0">
                <a:solidFill>
                  <a:schemeClr val="dk1"/>
                </a:solidFill>
              </a:rPr>
              <a:t>Captures </a:t>
            </a:r>
            <a:r>
              <a:rPr lang="en" sz="1100" b="1" dirty="0">
                <a:solidFill>
                  <a:schemeClr val="dk1"/>
                </a:solidFill>
              </a:rPr>
              <a:t>Git branch name and latest commit message</a:t>
            </a:r>
            <a:r>
              <a:rPr lang="en" sz="1100" dirty="0">
                <a:solidFill>
                  <a:schemeClr val="dk1"/>
                </a:solidFill>
              </a:rPr>
              <a:t> for traceability.</a:t>
            </a:r>
            <a:br>
              <a:rPr lang="en" sz="1100" dirty="0">
                <a:solidFill>
                  <a:schemeClr val="dk1"/>
                </a:solidFill>
              </a:rPr>
            </a:br>
            <a:r>
              <a:rPr lang="en" sz="1100" dirty="0">
                <a:solidFill>
                  <a:schemeClr val="dk1"/>
                </a:solidFill>
              </a:rPr>
              <a:t>Excludes unnecessary folders like </a:t>
            </a:r>
            <a:r>
              <a:rPr lang="en" sz="1100" dirty="0">
                <a:solidFill>
                  <a:srgbClr val="188038"/>
                </a:solidFill>
                <a:latin typeface="Roboto Mono"/>
                <a:ea typeface="Roboto Mono"/>
                <a:cs typeface="Roboto Mono"/>
                <a:sym typeface="Roboto Mono"/>
              </a:rPr>
              <a:t>.git</a:t>
            </a:r>
            <a:r>
              <a:rPr lang="en" sz="1100" dirty="0">
                <a:solidFill>
                  <a:schemeClr val="dk1"/>
                </a:solidFill>
              </a:rPr>
              <a:t>, </a:t>
            </a:r>
            <a:r>
              <a:rPr lang="en" sz="1100" dirty="0">
                <a:solidFill>
                  <a:srgbClr val="188038"/>
                </a:solidFill>
                <a:latin typeface="Roboto Mono"/>
                <a:ea typeface="Roboto Mono"/>
                <a:cs typeface="Roboto Mono"/>
                <a:sym typeface="Roboto Mono"/>
              </a:rPr>
              <a:t>bin/</a:t>
            </a:r>
            <a:r>
              <a:rPr lang="en" sz="1100" dirty="0">
                <a:solidFill>
                  <a:schemeClr val="dk1"/>
                </a:solidFill>
              </a:rPr>
              <a:t>, </a:t>
            </a:r>
            <a:r>
              <a:rPr lang="en" sz="1100" dirty="0">
                <a:solidFill>
                  <a:srgbClr val="188038"/>
                </a:solidFill>
                <a:latin typeface="Roboto Mono"/>
                <a:ea typeface="Roboto Mono"/>
                <a:cs typeface="Roboto Mono"/>
                <a:sym typeface="Roboto Mono"/>
              </a:rPr>
              <a:t>obj/</a:t>
            </a:r>
            <a:r>
              <a:rPr lang="en" sz="1100" dirty="0">
                <a:solidFill>
                  <a:schemeClr val="dk1"/>
                </a:solidFill>
              </a:rPr>
              <a:t>, and </a:t>
            </a:r>
            <a:r>
              <a:rPr lang="en" sz="1100" dirty="0">
                <a:solidFill>
                  <a:srgbClr val="188038"/>
                </a:solidFill>
                <a:latin typeface="Roboto Mono"/>
                <a:ea typeface="Roboto Mono"/>
                <a:cs typeface="Roboto Mono"/>
                <a:sym typeface="Roboto Mono"/>
              </a:rPr>
              <a:t>backups</a:t>
            </a:r>
            <a:r>
              <a:rPr lang="en" sz="1100" dirty="0">
                <a:solidFill>
                  <a:schemeClr val="dk1"/>
                </a:solidFill>
              </a:rPr>
              <a:t> to keep the package clean.</a:t>
            </a:r>
            <a:br>
              <a:rPr lang="en" sz="1000" dirty="0">
                <a:solidFill>
                  <a:schemeClr val="dk1"/>
                </a:solidFill>
              </a:rPr>
            </a:br>
            <a:br>
              <a:rPr lang="en" sz="1000" dirty="0">
                <a:solidFill>
                  <a:schemeClr val="dk1"/>
                </a:solidFill>
              </a:rPr>
            </a:br>
            <a:r>
              <a:rPr lang="en" sz="1200" b="1" dirty="0">
                <a:solidFill>
                  <a:schemeClr val="dk1"/>
                </a:solidFill>
              </a:rPr>
              <a:t>Why This Matters:</a:t>
            </a:r>
            <a:endParaRPr sz="1200" b="1" dirty="0">
              <a:solidFill>
                <a:schemeClr val="dk1"/>
              </a:solidFill>
            </a:endParaRPr>
          </a:p>
          <a:p>
            <a:pPr marL="457200" indent="-311150">
              <a:lnSpc>
                <a:spcPct val="115000"/>
              </a:lnSpc>
              <a:spcBef>
                <a:spcPts val="1200"/>
              </a:spcBef>
              <a:buClr>
                <a:schemeClr val="dk1"/>
              </a:buClr>
              <a:buSzPts val="1300"/>
              <a:buFont typeface="Arial"/>
              <a:buChar char="●"/>
            </a:pPr>
            <a:r>
              <a:rPr lang="en-US" b="1" dirty="0"/>
              <a:t>Traceability:</a:t>
            </a:r>
            <a:r>
              <a:rPr lang="en-US" dirty="0"/>
              <a:t> Links each backup to a specific point in the Git history.</a:t>
            </a:r>
            <a:endParaRPr lang="en-US" sz="500" dirty="0">
              <a:solidFill>
                <a:schemeClr val="dk1"/>
              </a:solidFill>
            </a:endParaRPr>
          </a:p>
          <a:p>
            <a:pPr marL="457200" lvl="0" indent="-311150">
              <a:lnSpc>
                <a:spcPct val="115000"/>
              </a:lnSpc>
              <a:buClr>
                <a:schemeClr val="dk1"/>
              </a:buClr>
              <a:buSzPts val="1300"/>
              <a:buChar char="●"/>
            </a:pPr>
            <a:r>
              <a:rPr lang="en-US" b="1" dirty="0"/>
              <a:t>Cleaner Backups:</a:t>
            </a:r>
            <a:r>
              <a:rPr lang="en-US" dirty="0"/>
              <a:t> Removes clutter, keeping only what's needed for deployment rollback.</a:t>
            </a:r>
            <a:endParaRPr lang="en-US" dirty="0">
              <a:solidFill>
                <a:schemeClr val="dk1"/>
              </a:solidFill>
            </a:endParaRPr>
          </a:p>
          <a:p>
            <a:pPr marL="457200" lvl="0" indent="-311150">
              <a:lnSpc>
                <a:spcPct val="115000"/>
              </a:lnSpc>
              <a:buClr>
                <a:schemeClr val="dk1"/>
              </a:buClr>
              <a:buSzPts val="1300"/>
              <a:buChar char="●"/>
            </a:pPr>
            <a:endParaRPr lang="en-US" sz="500" b="1" dirty="0"/>
          </a:p>
          <a:p>
            <a:pPr marL="457200" lvl="0" indent="-311150">
              <a:lnSpc>
                <a:spcPct val="115000"/>
              </a:lnSpc>
              <a:buClr>
                <a:schemeClr val="dk1"/>
              </a:buClr>
              <a:buSzPts val="1300"/>
              <a:buChar char="●"/>
            </a:pPr>
            <a:r>
              <a:rPr lang="en-US" b="1" dirty="0"/>
              <a:t>Time-Saving:</a:t>
            </a:r>
            <a:r>
              <a:rPr lang="en-US" dirty="0"/>
              <a:t> Automates a previously manual and error-prone task.</a:t>
            </a:r>
          </a:p>
          <a:p>
            <a:pPr marL="457200" lvl="0" indent="-311150">
              <a:lnSpc>
                <a:spcPct val="115000"/>
              </a:lnSpc>
              <a:buClr>
                <a:schemeClr val="dk1"/>
              </a:buClr>
              <a:buSzPts val="1300"/>
              <a:buChar char="●"/>
            </a:pPr>
            <a:endParaRPr lang="en-US" sz="500" dirty="0">
              <a:solidFill>
                <a:schemeClr val="dk1"/>
              </a:solidFill>
            </a:endParaRPr>
          </a:p>
          <a:p>
            <a:pPr marL="457200" lvl="0" indent="-311150">
              <a:lnSpc>
                <a:spcPct val="115000"/>
              </a:lnSpc>
              <a:buClr>
                <a:schemeClr val="dk1"/>
              </a:buClr>
              <a:buSzPts val="1300"/>
              <a:buChar char="●"/>
            </a:pPr>
            <a:r>
              <a:rPr lang="en-US" dirty="0">
                <a:solidFill>
                  <a:schemeClr val="dk1"/>
                </a:solidFill>
              </a:rPr>
              <a:t> </a:t>
            </a:r>
            <a:r>
              <a:rPr lang="en-US" b="1" dirty="0"/>
              <a:t>Safety Net:</a:t>
            </a:r>
            <a:r>
              <a:rPr lang="en-US" dirty="0"/>
              <a:t> Provides a reliable restore point before major changes or deployments.</a:t>
            </a:r>
            <a:endParaRPr lang="en-US" dirty="0">
              <a:solidFill>
                <a:schemeClr val="dk1"/>
              </a:solidFill>
            </a:endParaRPr>
          </a:p>
        </p:txBody>
      </p:sp>
      <p:pic>
        <p:nvPicPr>
          <p:cNvPr id="279" name="Google Shape;279;p37" title="ChatGPT Image Jul 21, 2025, 05_50_09 AM.png"/>
          <p:cNvPicPr preferRelativeResize="0"/>
          <p:nvPr/>
        </p:nvPicPr>
        <p:blipFill>
          <a:blip r:embed="rId4">
            <a:alphaModFix/>
          </a:blip>
          <a:stretch>
            <a:fillRect/>
          </a:stretch>
        </p:blipFill>
        <p:spPr>
          <a:xfrm>
            <a:off x="5034804" y="1522826"/>
            <a:ext cx="3927126" cy="2618084"/>
          </a:xfrm>
          <a:prstGeom prst="rect">
            <a:avLst/>
          </a:prstGeom>
          <a:noFill/>
          <a:ln>
            <a:noFill/>
          </a:ln>
        </p:spPr>
      </p:pic>
      <p:pic>
        <p:nvPicPr>
          <p:cNvPr id="280" name="Google Shape;280;p37" title="Duplicate-pana.png"/>
          <p:cNvPicPr preferRelativeResize="0"/>
          <p:nvPr/>
        </p:nvPicPr>
        <p:blipFill>
          <a:blip r:embed="rId5">
            <a:alphaModFix/>
          </a:blip>
          <a:stretch>
            <a:fillRect/>
          </a:stretch>
        </p:blipFill>
        <p:spPr>
          <a:xfrm>
            <a:off x="1905642" y="2121707"/>
            <a:ext cx="488400" cy="488400"/>
          </a:xfrm>
          <a:prstGeom prst="rect">
            <a:avLst/>
          </a:prstGeom>
          <a:noFill/>
          <a:ln>
            <a:noFill/>
          </a:ln>
        </p:spPr>
      </p:pic>
      <p:pic>
        <p:nvPicPr>
          <p:cNvPr id="3" name="Picture 2" descr="A person with a speech bubble&#10;&#10;AI-generated content may be incorrect.">
            <a:extLst>
              <a:ext uri="{FF2B5EF4-FFF2-40B4-BE49-F238E27FC236}">
                <a16:creationId xmlns:a16="http://schemas.microsoft.com/office/drawing/2014/main" id="{19A9F3FE-7F72-6CB1-4DE7-DA6B467701AD}"/>
              </a:ext>
            </a:extLst>
          </p:cNvPr>
          <p:cNvPicPr>
            <a:picLocks noChangeAspect="1"/>
          </p:cNvPicPr>
          <p:nvPr/>
        </p:nvPicPr>
        <p:blipFill>
          <a:blip r:embed="rId6"/>
          <a:srcRect t="5037" b="11594"/>
          <a:stretch>
            <a:fillRect/>
          </a:stretch>
        </p:blipFill>
        <p:spPr>
          <a:xfrm>
            <a:off x="3645806" y="621359"/>
            <a:ext cx="926194" cy="772150"/>
          </a:xfrm>
          <a:prstGeom prst="rect">
            <a:avLst/>
          </a:prstGeom>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9"/>
                                        </p:tgtEl>
                                        <p:attrNameLst>
                                          <p:attrName>style.visibility</p:attrName>
                                        </p:attrNameLst>
                                      </p:cBhvr>
                                      <p:to>
                                        <p:strVal val="visible"/>
                                      </p:to>
                                    </p:set>
                                    <p:anim calcmode="lin" valueType="num">
                                      <p:cBhvr additive="base">
                                        <p:cTn id="7" dur="1000"/>
                                        <p:tgtEl>
                                          <p:spTgt spid="2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38"/>
          <p:cNvSpPr/>
          <p:nvPr/>
        </p:nvSpPr>
        <p:spPr>
          <a:xfrm>
            <a:off x="2695169" y="929062"/>
            <a:ext cx="3593341" cy="3209337"/>
          </a:xfrm>
          <a:custGeom>
            <a:avLst/>
            <a:gdLst/>
            <a:ahLst/>
            <a:cxnLst/>
            <a:rect l="l" t="t" r="r" b="b"/>
            <a:pathLst>
              <a:path w="4791121" h="4279116" extrusionOk="0">
                <a:moveTo>
                  <a:pt x="0" y="2139558"/>
                </a:moveTo>
                <a:cubicBezTo>
                  <a:pt x="-229462" y="816376"/>
                  <a:pt x="908897" y="61414"/>
                  <a:pt x="2395561" y="0"/>
                </a:cubicBezTo>
                <a:cubicBezTo>
                  <a:pt x="3833800" y="24254"/>
                  <a:pt x="4764781" y="958751"/>
                  <a:pt x="4791122" y="2139558"/>
                </a:cubicBezTo>
                <a:cubicBezTo>
                  <a:pt x="4728786" y="3382077"/>
                  <a:pt x="3695718" y="4405555"/>
                  <a:pt x="2395561" y="4279116"/>
                </a:cubicBezTo>
                <a:cubicBezTo>
                  <a:pt x="825490" y="4143955"/>
                  <a:pt x="170453" y="3402647"/>
                  <a:pt x="0" y="2139558"/>
                </a:cubicBezTo>
                <a:close/>
              </a:path>
            </a:pathLst>
          </a:custGeom>
          <a:noFill/>
          <a:ln w="952500" cap="flat" cmpd="dbl">
            <a:solidFill>
              <a:srgbClr val="107614">
                <a:alpha val="200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288" name="Google Shape;288;p38"/>
          <p:cNvPicPr preferRelativeResize="0"/>
          <p:nvPr/>
        </p:nvPicPr>
        <p:blipFill rotWithShape="1">
          <a:blip r:embed="rId3">
            <a:alphaModFix/>
          </a:blip>
          <a:srcRect/>
          <a:stretch/>
        </p:blipFill>
        <p:spPr>
          <a:xfrm>
            <a:off x="5748932" y="94550"/>
            <a:ext cx="3153964" cy="834512"/>
          </a:xfrm>
          <a:prstGeom prst="rect">
            <a:avLst/>
          </a:prstGeom>
          <a:noFill/>
          <a:ln>
            <a:noFill/>
          </a:ln>
        </p:spPr>
      </p:pic>
      <p:sp>
        <p:nvSpPr>
          <p:cNvPr id="289" name="Google Shape;289;p38"/>
          <p:cNvSpPr txBox="1"/>
          <p:nvPr/>
        </p:nvSpPr>
        <p:spPr>
          <a:xfrm>
            <a:off x="142875" y="0"/>
            <a:ext cx="5797008" cy="1038716"/>
          </a:xfrm>
          <a:prstGeom prst="rect">
            <a:avLst/>
          </a:prstGeom>
          <a:noFill/>
          <a:ln>
            <a:noFill/>
          </a:ln>
        </p:spPr>
        <p:txBody>
          <a:bodyPr spcFirstLastPara="1" wrap="square" lIns="68575" tIns="34275" rIns="68575" bIns="34275" anchor="t" anchorCtr="0">
            <a:spAutoFit/>
          </a:bodyPr>
          <a:lstStyle/>
          <a:p>
            <a:pPr lvl="0">
              <a:buClr>
                <a:schemeClr val="dk1"/>
              </a:buClr>
            </a:pPr>
            <a:r>
              <a:rPr lang="en" sz="2900" b="1" dirty="0">
                <a:solidFill>
                  <a:schemeClr val="dk1"/>
                </a:solidFill>
                <a:latin typeface="Montserrat"/>
                <a:ea typeface="Montserrat"/>
                <a:cs typeface="Montserrat"/>
                <a:sym typeface="Montserrat"/>
              </a:rPr>
              <a:t>6.</a:t>
            </a:r>
            <a:r>
              <a:rPr lang="en-US" sz="2900" b="1" dirty="0"/>
              <a:t>Smart and Git-Aware Backup</a:t>
            </a:r>
            <a:endParaRPr sz="2900" b="1" dirty="0">
              <a:solidFill>
                <a:schemeClr val="dk1"/>
              </a:solidFill>
              <a:latin typeface="Montserrat"/>
              <a:ea typeface="Montserrat"/>
              <a:cs typeface="Montserrat"/>
              <a:sym typeface="Montserrat"/>
            </a:endParaRPr>
          </a:p>
          <a:p>
            <a:pPr marL="0" marR="0" lvl="0" indent="0" algn="ctr" rtl="0">
              <a:spcBef>
                <a:spcPts val="0"/>
              </a:spcBef>
              <a:spcAft>
                <a:spcPts val="0"/>
              </a:spcAft>
              <a:buNone/>
            </a:pPr>
            <a:endParaRPr sz="3300" dirty="0">
              <a:solidFill>
                <a:schemeClr val="dk1"/>
              </a:solidFill>
              <a:latin typeface="Montserrat"/>
              <a:ea typeface="Montserrat"/>
              <a:cs typeface="Montserrat"/>
              <a:sym typeface="Montserrat"/>
            </a:endParaRPr>
          </a:p>
        </p:txBody>
      </p:sp>
      <p:sp>
        <p:nvSpPr>
          <p:cNvPr id="292" name="Google Shape;292;p38"/>
          <p:cNvSpPr txBox="1"/>
          <p:nvPr/>
        </p:nvSpPr>
        <p:spPr>
          <a:xfrm>
            <a:off x="142850" y="754850"/>
            <a:ext cx="5606100" cy="4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chemeClr val="dk1"/>
                </a:solidFill>
              </a:rPr>
              <a:t>Define what to back up and where to store it — safely, cleanly, and organized.</a:t>
            </a:r>
            <a:endParaRPr sz="1300" dirty="0">
              <a:solidFill>
                <a:schemeClr val="dk1"/>
              </a:solidFill>
            </a:endParaRPr>
          </a:p>
        </p:txBody>
      </p:sp>
      <p:sp>
        <p:nvSpPr>
          <p:cNvPr id="293" name="Google Shape;293;p38"/>
          <p:cNvSpPr txBox="1"/>
          <p:nvPr/>
        </p:nvSpPr>
        <p:spPr>
          <a:xfrm>
            <a:off x="215399" y="3140919"/>
            <a:ext cx="5326800" cy="6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chemeClr val="dk1"/>
                </a:solidFill>
              </a:rPr>
              <a:t>Detect only incoming changes</a:t>
            </a:r>
            <a:endParaRPr sz="1700" dirty="0">
              <a:solidFill>
                <a:schemeClr val="dk1"/>
              </a:solidFill>
            </a:endParaRPr>
          </a:p>
        </p:txBody>
      </p:sp>
      <p:pic>
        <p:nvPicPr>
          <p:cNvPr id="5" name="Picture 4">
            <a:extLst>
              <a:ext uri="{FF2B5EF4-FFF2-40B4-BE49-F238E27FC236}">
                <a16:creationId xmlns:a16="http://schemas.microsoft.com/office/drawing/2014/main" id="{A62273C8-C310-1BCF-8993-CF4FF9D64D98}"/>
              </a:ext>
            </a:extLst>
          </p:cNvPr>
          <p:cNvPicPr>
            <a:picLocks noChangeAspect="1"/>
          </p:cNvPicPr>
          <p:nvPr/>
        </p:nvPicPr>
        <p:blipFill>
          <a:blip r:embed="rId4"/>
          <a:stretch>
            <a:fillRect/>
          </a:stretch>
        </p:blipFill>
        <p:spPr>
          <a:xfrm>
            <a:off x="279189" y="1375888"/>
            <a:ext cx="6904294" cy="1606957"/>
          </a:xfrm>
          <a:prstGeom prst="rect">
            <a:avLst/>
          </a:prstGeom>
        </p:spPr>
      </p:pic>
      <p:pic>
        <p:nvPicPr>
          <p:cNvPr id="290" name="Google Shape;290;p38"/>
          <p:cNvPicPr preferRelativeResize="0"/>
          <p:nvPr/>
        </p:nvPicPr>
        <p:blipFill rotWithShape="1">
          <a:blip r:embed="rId5">
            <a:alphaModFix/>
          </a:blip>
          <a:srcRect/>
          <a:stretch/>
        </p:blipFill>
        <p:spPr>
          <a:xfrm>
            <a:off x="5619371" y="1256699"/>
            <a:ext cx="2255826" cy="1635390"/>
          </a:xfrm>
          <a:prstGeom prst="rect">
            <a:avLst/>
          </a:prstGeom>
          <a:noFill/>
          <a:ln>
            <a:noFill/>
          </a:ln>
        </p:spPr>
      </p:pic>
      <p:pic>
        <p:nvPicPr>
          <p:cNvPr id="9" name="Picture 8">
            <a:extLst>
              <a:ext uri="{FF2B5EF4-FFF2-40B4-BE49-F238E27FC236}">
                <a16:creationId xmlns:a16="http://schemas.microsoft.com/office/drawing/2014/main" id="{EFA0D7D4-B0E9-2E3B-A661-1136665C65CF}"/>
              </a:ext>
            </a:extLst>
          </p:cNvPr>
          <p:cNvPicPr>
            <a:picLocks noChangeAspect="1"/>
          </p:cNvPicPr>
          <p:nvPr/>
        </p:nvPicPr>
        <p:blipFill>
          <a:blip r:embed="rId6"/>
          <a:stretch>
            <a:fillRect/>
          </a:stretch>
        </p:blipFill>
        <p:spPr>
          <a:xfrm>
            <a:off x="972316" y="3764019"/>
            <a:ext cx="6211167" cy="1114581"/>
          </a:xfrm>
          <a:prstGeom prst="rect">
            <a:avLst/>
          </a:prstGeom>
        </p:spPr>
      </p:pic>
      <p:pic>
        <p:nvPicPr>
          <p:cNvPr id="294" name="Google Shape;294;p38" title="Operating system-rafiki.png"/>
          <p:cNvPicPr preferRelativeResize="0"/>
          <p:nvPr/>
        </p:nvPicPr>
        <p:blipFill>
          <a:blip r:embed="rId7">
            <a:alphaModFix/>
          </a:blip>
          <a:stretch>
            <a:fillRect/>
          </a:stretch>
        </p:blipFill>
        <p:spPr>
          <a:xfrm>
            <a:off x="7069873" y="2839844"/>
            <a:ext cx="1957783" cy="1929862"/>
          </a:xfrm>
          <a:prstGeom prst="rect">
            <a:avLst/>
          </a:prstGeom>
          <a:noFill/>
          <a:ln>
            <a:noFill/>
          </a:ln>
        </p:spPr>
      </p:pic>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500"/>
                                        <p:tgtEl>
                                          <p:spTgt spid="290"/>
                                        </p:tgtEl>
                                      </p:cBhvr>
                                    </p:animEffect>
                                  </p:childTnLst>
                                </p:cTn>
                              </p:par>
                              <p:par>
                                <p:cTn id="8" presetID="10" presetClass="entr" presetSubtype="0" fill="hold" nodeType="withEffect">
                                  <p:stCondLst>
                                    <p:cond delay="0"/>
                                  </p:stCondLst>
                                  <p:childTnLst>
                                    <p:set>
                                      <p:cBhvr>
                                        <p:cTn id="9" dur="1" fill="hold">
                                          <p:stCondLst>
                                            <p:cond delay="0"/>
                                          </p:stCondLst>
                                        </p:cTn>
                                        <p:tgtEl>
                                          <p:spTgt spid="294"/>
                                        </p:tgtEl>
                                        <p:attrNameLst>
                                          <p:attrName>style.visibility</p:attrName>
                                        </p:attrNameLst>
                                      </p:cBhvr>
                                      <p:to>
                                        <p:strVal val="visible"/>
                                      </p:to>
                                    </p:set>
                                    <p:animEffect transition="in" filter="fade">
                                      <p:cBhvr>
                                        <p:cTn id="10"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p:nvPr/>
        </p:nvSpPr>
        <p:spPr>
          <a:xfrm>
            <a:off x="2695169" y="929062"/>
            <a:ext cx="3593341" cy="3209337"/>
          </a:xfrm>
          <a:custGeom>
            <a:avLst/>
            <a:gdLst/>
            <a:ahLst/>
            <a:cxnLst/>
            <a:rect l="l" t="t" r="r" b="b"/>
            <a:pathLst>
              <a:path w="4791121" h="4279116" extrusionOk="0">
                <a:moveTo>
                  <a:pt x="0" y="2139558"/>
                </a:moveTo>
                <a:cubicBezTo>
                  <a:pt x="-229462" y="816376"/>
                  <a:pt x="908897" y="61414"/>
                  <a:pt x="2395561" y="0"/>
                </a:cubicBezTo>
                <a:cubicBezTo>
                  <a:pt x="3833800" y="24254"/>
                  <a:pt x="4764781" y="958751"/>
                  <a:pt x="4791122" y="2139558"/>
                </a:cubicBezTo>
                <a:cubicBezTo>
                  <a:pt x="4728786" y="3382077"/>
                  <a:pt x="3695718" y="4405555"/>
                  <a:pt x="2395561" y="4279116"/>
                </a:cubicBezTo>
                <a:cubicBezTo>
                  <a:pt x="825490" y="4143955"/>
                  <a:pt x="170453" y="3402647"/>
                  <a:pt x="0" y="2139558"/>
                </a:cubicBezTo>
                <a:close/>
              </a:path>
            </a:pathLst>
          </a:custGeom>
          <a:noFill/>
          <a:ln w="952500" cap="flat" cmpd="dbl">
            <a:solidFill>
              <a:srgbClr val="107614">
                <a:alpha val="200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301" name="Google Shape;301;p39"/>
          <p:cNvPicPr preferRelativeResize="0"/>
          <p:nvPr/>
        </p:nvPicPr>
        <p:blipFill rotWithShape="1">
          <a:blip r:embed="rId3">
            <a:alphaModFix/>
          </a:blip>
          <a:srcRect/>
          <a:stretch/>
        </p:blipFill>
        <p:spPr>
          <a:xfrm>
            <a:off x="5748932" y="94550"/>
            <a:ext cx="3153964" cy="834512"/>
          </a:xfrm>
          <a:prstGeom prst="rect">
            <a:avLst/>
          </a:prstGeom>
          <a:noFill/>
          <a:ln>
            <a:noFill/>
          </a:ln>
        </p:spPr>
      </p:pic>
      <p:sp>
        <p:nvSpPr>
          <p:cNvPr id="302" name="Google Shape;302;p39"/>
          <p:cNvSpPr txBox="1"/>
          <p:nvPr/>
        </p:nvSpPr>
        <p:spPr>
          <a:xfrm>
            <a:off x="142874" y="0"/>
            <a:ext cx="5549267" cy="515495"/>
          </a:xfrm>
          <a:prstGeom prst="rect">
            <a:avLst/>
          </a:prstGeom>
          <a:noFill/>
          <a:ln>
            <a:noFill/>
          </a:ln>
        </p:spPr>
        <p:txBody>
          <a:bodyPr spcFirstLastPara="1" wrap="square" lIns="68575" tIns="34275" rIns="68575" bIns="34275" anchor="t" anchorCtr="0">
            <a:spAutoFit/>
          </a:bodyPr>
          <a:lstStyle/>
          <a:p>
            <a:pPr lvl="0"/>
            <a:r>
              <a:rPr lang="en" sz="2900" b="1" dirty="0">
                <a:solidFill>
                  <a:schemeClr val="dk1"/>
                </a:solidFill>
                <a:latin typeface="Montserrat"/>
                <a:ea typeface="Montserrat"/>
                <a:cs typeface="Montserrat"/>
                <a:sym typeface="Montserrat"/>
              </a:rPr>
              <a:t>6.</a:t>
            </a:r>
            <a:r>
              <a:rPr lang="en-US" sz="2900" b="1" dirty="0"/>
              <a:t>Smart and Git-Aware Backup</a:t>
            </a:r>
            <a:endParaRPr sz="3300" dirty="0">
              <a:solidFill>
                <a:schemeClr val="dk1"/>
              </a:solidFill>
              <a:latin typeface="Montserrat"/>
              <a:ea typeface="Montserrat"/>
              <a:cs typeface="Montserrat"/>
              <a:sym typeface="Montserrat"/>
            </a:endParaRPr>
          </a:p>
        </p:txBody>
      </p:sp>
      <p:pic>
        <p:nvPicPr>
          <p:cNvPr id="304" name="Google Shape;304;p39" title="Duplicate-amico.png"/>
          <p:cNvPicPr preferRelativeResize="0"/>
          <p:nvPr/>
        </p:nvPicPr>
        <p:blipFill>
          <a:blip r:embed="rId4">
            <a:alphaModFix/>
          </a:blip>
          <a:stretch>
            <a:fillRect/>
          </a:stretch>
        </p:blipFill>
        <p:spPr>
          <a:xfrm>
            <a:off x="7233199" y="3473812"/>
            <a:ext cx="1669690" cy="1669690"/>
          </a:xfrm>
          <a:prstGeom prst="rect">
            <a:avLst/>
          </a:prstGeom>
          <a:noFill/>
          <a:ln>
            <a:noFill/>
          </a:ln>
        </p:spPr>
      </p:pic>
      <p:pic>
        <p:nvPicPr>
          <p:cNvPr id="3" name="Picture 2">
            <a:extLst>
              <a:ext uri="{FF2B5EF4-FFF2-40B4-BE49-F238E27FC236}">
                <a16:creationId xmlns:a16="http://schemas.microsoft.com/office/drawing/2014/main" id="{06CD2D19-9E0C-E82F-6DFB-4608FA5F6D78}"/>
              </a:ext>
            </a:extLst>
          </p:cNvPr>
          <p:cNvPicPr>
            <a:picLocks noChangeAspect="1"/>
          </p:cNvPicPr>
          <p:nvPr/>
        </p:nvPicPr>
        <p:blipFill>
          <a:blip r:embed="rId5"/>
          <a:stretch>
            <a:fillRect/>
          </a:stretch>
        </p:blipFill>
        <p:spPr>
          <a:xfrm>
            <a:off x="397609" y="1356076"/>
            <a:ext cx="5820311" cy="3451747"/>
          </a:xfrm>
          <a:prstGeom prst="rect">
            <a:avLst/>
          </a:prstGeom>
        </p:spPr>
      </p:pic>
      <p:sp>
        <p:nvSpPr>
          <p:cNvPr id="4" name="Rectangle 3">
            <a:extLst>
              <a:ext uri="{FF2B5EF4-FFF2-40B4-BE49-F238E27FC236}">
                <a16:creationId xmlns:a16="http://schemas.microsoft.com/office/drawing/2014/main" id="{A6C63D79-A97F-B835-188A-153ADC8146D5}"/>
              </a:ext>
            </a:extLst>
          </p:cNvPr>
          <p:cNvSpPr/>
          <p:nvPr/>
        </p:nvSpPr>
        <p:spPr>
          <a:xfrm>
            <a:off x="0" y="673409"/>
            <a:ext cx="6044184" cy="668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Create a timestamped backup folder and copies only the incoming changed files into it, preserving their directory structure.</a:t>
            </a:r>
          </a:p>
        </p:txBody>
      </p:sp>
      <p:pic>
        <p:nvPicPr>
          <p:cNvPr id="306" name="Google Shape;306;p39" title="Cloud hosting-amico.png"/>
          <p:cNvPicPr preferRelativeResize="0"/>
          <p:nvPr/>
        </p:nvPicPr>
        <p:blipFill>
          <a:blip r:embed="rId6">
            <a:alphaModFix/>
          </a:blip>
          <a:stretch>
            <a:fillRect/>
          </a:stretch>
        </p:blipFill>
        <p:spPr>
          <a:xfrm>
            <a:off x="6941170" y="1271655"/>
            <a:ext cx="1961719" cy="18595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000"/>
                                        <p:tgtEl>
                                          <p:spTgt spid="306"/>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 calcmode="lin" valueType="num">
                                      <p:cBhvr additive="base">
                                        <p:cTn id="10" dur="1000"/>
                                        <p:tgtEl>
                                          <p:spTgt spid="3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a:extLst>
            <a:ext uri="{FF2B5EF4-FFF2-40B4-BE49-F238E27FC236}">
              <a16:creationId xmlns:a16="http://schemas.microsoft.com/office/drawing/2014/main" id="{62D8CC43-2ACE-CA3C-DEFE-15933DD45BF6}"/>
            </a:ext>
          </a:extLst>
        </p:cNvPr>
        <p:cNvGrpSpPr/>
        <p:nvPr/>
      </p:nvGrpSpPr>
      <p:grpSpPr>
        <a:xfrm>
          <a:off x="0" y="0"/>
          <a:ext cx="0" cy="0"/>
          <a:chOff x="0" y="0"/>
          <a:chExt cx="0" cy="0"/>
        </a:xfrm>
      </p:grpSpPr>
      <p:pic>
        <p:nvPicPr>
          <p:cNvPr id="301" name="Google Shape;301;p39">
            <a:extLst>
              <a:ext uri="{FF2B5EF4-FFF2-40B4-BE49-F238E27FC236}">
                <a16:creationId xmlns:a16="http://schemas.microsoft.com/office/drawing/2014/main" id="{643BD11F-EFAA-85C6-9E6F-5CBC632B5C0C}"/>
              </a:ext>
            </a:extLst>
          </p:cNvPr>
          <p:cNvPicPr preferRelativeResize="0"/>
          <p:nvPr/>
        </p:nvPicPr>
        <p:blipFill rotWithShape="1">
          <a:blip r:embed="rId5">
            <a:alphaModFix/>
          </a:blip>
          <a:srcRect/>
          <a:stretch/>
        </p:blipFill>
        <p:spPr>
          <a:xfrm>
            <a:off x="5748932" y="94550"/>
            <a:ext cx="3153964" cy="834512"/>
          </a:xfrm>
          <a:prstGeom prst="rect">
            <a:avLst/>
          </a:prstGeom>
          <a:noFill/>
          <a:ln>
            <a:noFill/>
          </a:ln>
        </p:spPr>
      </p:pic>
      <p:sp>
        <p:nvSpPr>
          <p:cNvPr id="302" name="Google Shape;302;p39">
            <a:extLst>
              <a:ext uri="{FF2B5EF4-FFF2-40B4-BE49-F238E27FC236}">
                <a16:creationId xmlns:a16="http://schemas.microsoft.com/office/drawing/2014/main" id="{75916033-E7E0-844A-DA8D-DAEDD82EE9AA}"/>
              </a:ext>
            </a:extLst>
          </p:cNvPr>
          <p:cNvSpPr txBox="1"/>
          <p:nvPr/>
        </p:nvSpPr>
        <p:spPr>
          <a:xfrm>
            <a:off x="142874" y="0"/>
            <a:ext cx="5549267" cy="515495"/>
          </a:xfrm>
          <a:prstGeom prst="rect">
            <a:avLst/>
          </a:prstGeom>
          <a:noFill/>
          <a:ln>
            <a:noFill/>
          </a:ln>
        </p:spPr>
        <p:txBody>
          <a:bodyPr spcFirstLastPara="1" wrap="square" lIns="68575" tIns="34275" rIns="68575" bIns="34275" anchor="t" anchorCtr="0">
            <a:spAutoFit/>
          </a:bodyPr>
          <a:lstStyle/>
          <a:p>
            <a:pPr lvl="0"/>
            <a:r>
              <a:rPr lang="en" sz="2900" b="1" dirty="0">
                <a:solidFill>
                  <a:schemeClr val="dk1"/>
                </a:solidFill>
                <a:latin typeface="Montserrat"/>
                <a:ea typeface="Montserrat"/>
                <a:cs typeface="Montserrat"/>
                <a:sym typeface="Montserrat"/>
              </a:rPr>
              <a:t>6.</a:t>
            </a:r>
            <a:r>
              <a:rPr lang="en-US" sz="2900" b="1" dirty="0"/>
              <a:t>Smart and Git-Aware Backup</a:t>
            </a:r>
            <a:endParaRPr sz="3300" dirty="0">
              <a:solidFill>
                <a:schemeClr val="dk1"/>
              </a:solidFill>
              <a:latin typeface="Montserrat"/>
              <a:ea typeface="Montserrat"/>
              <a:cs typeface="Montserrat"/>
              <a:sym typeface="Montserrat"/>
            </a:endParaRPr>
          </a:p>
        </p:txBody>
      </p:sp>
      <p:sp>
        <p:nvSpPr>
          <p:cNvPr id="4" name="Rectangle 3">
            <a:extLst>
              <a:ext uri="{FF2B5EF4-FFF2-40B4-BE49-F238E27FC236}">
                <a16:creationId xmlns:a16="http://schemas.microsoft.com/office/drawing/2014/main" id="{6FEE9A1C-3F92-467B-E016-C9AC35F0CFB0}"/>
              </a:ext>
            </a:extLst>
          </p:cNvPr>
          <p:cNvSpPr/>
          <p:nvPr/>
        </p:nvSpPr>
        <p:spPr>
          <a:xfrm>
            <a:off x="1549908" y="802668"/>
            <a:ext cx="6044184" cy="4135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rPr>
              <a:t>Demo Video</a:t>
            </a:r>
          </a:p>
        </p:txBody>
      </p:sp>
      <p:sp>
        <p:nvSpPr>
          <p:cNvPr id="2" name="Rectangle: Rounded Corners 1">
            <a:extLst>
              <a:ext uri="{FF2B5EF4-FFF2-40B4-BE49-F238E27FC236}">
                <a16:creationId xmlns:a16="http://schemas.microsoft.com/office/drawing/2014/main" id="{D08F9CE4-7CCD-471A-8B64-DEE70EAA525C}"/>
              </a:ext>
            </a:extLst>
          </p:cNvPr>
          <p:cNvSpPr/>
          <p:nvPr/>
        </p:nvSpPr>
        <p:spPr>
          <a:xfrm>
            <a:off x="765714" y="1263484"/>
            <a:ext cx="7843025" cy="3594761"/>
          </a:xfrm>
          <a:prstGeom prst="roundRect">
            <a:avLst>
              <a:gd name="adj" fmla="val 1496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cording 2025-07-22 034436">
            <a:hlinkClick r:id="" action="ppaction://media"/>
            <a:extLst>
              <a:ext uri="{FF2B5EF4-FFF2-40B4-BE49-F238E27FC236}">
                <a16:creationId xmlns:a16="http://schemas.microsoft.com/office/drawing/2014/main" id="{C9BAACC1-565C-E0B3-2DDA-5C742F520D6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7948" y="1424264"/>
            <a:ext cx="7218556" cy="3273202"/>
          </a:xfrm>
          <a:prstGeom prst="rect">
            <a:avLst/>
          </a:prstGeom>
        </p:spPr>
      </p:pic>
    </p:spTree>
    <p:extLst>
      <p:ext uri="{BB962C8B-B14F-4D97-AF65-F5344CB8AC3E}">
        <p14:creationId xmlns:p14="http://schemas.microsoft.com/office/powerpoint/2010/main" val="1002300084"/>
      </p:ext>
    </p:extLst>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0"/>
          <p:cNvPicPr preferRelativeResize="0"/>
          <p:nvPr/>
        </p:nvPicPr>
        <p:blipFill rotWithShape="1">
          <a:blip r:embed="rId3">
            <a:alphaModFix/>
          </a:blip>
          <a:srcRect/>
          <a:stretch/>
        </p:blipFill>
        <p:spPr>
          <a:xfrm>
            <a:off x="6197556" y="152500"/>
            <a:ext cx="2705345" cy="715800"/>
          </a:xfrm>
          <a:prstGeom prst="rect">
            <a:avLst/>
          </a:prstGeom>
          <a:noFill/>
          <a:ln>
            <a:noFill/>
          </a:ln>
        </p:spPr>
      </p:pic>
      <p:sp>
        <p:nvSpPr>
          <p:cNvPr id="314" name="Google Shape;314;p40"/>
          <p:cNvSpPr txBox="1"/>
          <p:nvPr/>
        </p:nvSpPr>
        <p:spPr>
          <a:xfrm>
            <a:off x="56751" y="152500"/>
            <a:ext cx="5353800" cy="71555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b="1" dirty="0">
                <a:solidFill>
                  <a:schemeClr val="dk1"/>
                </a:solidFill>
                <a:latin typeface="Montserrat"/>
                <a:ea typeface="Montserrat"/>
                <a:cs typeface="Montserrat"/>
                <a:sym typeface="Montserrat"/>
              </a:rPr>
              <a:t>7.Conclusion</a:t>
            </a:r>
            <a:br>
              <a:rPr lang="en" sz="2100" b="1" dirty="0">
                <a:solidFill>
                  <a:schemeClr val="dk1"/>
                </a:solidFill>
                <a:latin typeface="Montserrat"/>
                <a:ea typeface="Montserrat"/>
                <a:cs typeface="Montserrat"/>
                <a:sym typeface="Montserrat"/>
              </a:rPr>
            </a:br>
            <a:r>
              <a:rPr lang="en-US" sz="2100" b="1" dirty="0">
                <a:solidFill>
                  <a:schemeClr val="dk1"/>
                </a:solidFill>
                <a:latin typeface="Montserrat"/>
                <a:ea typeface="Montserrat"/>
                <a:cs typeface="Montserrat"/>
                <a:sym typeface="Montserrat"/>
              </a:rPr>
              <a:t>Streamlined, Safe &amp; Smarter DevOps</a:t>
            </a:r>
            <a:endParaRPr lang="en-US" sz="2100" b="1" dirty="0"/>
          </a:p>
        </p:txBody>
      </p:sp>
      <p:sp>
        <p:nvSpPr>
          <p:cNvPr id="315" name="Google Shape;315;p40"/>
          <p:cNvSpPr txBox="1"/>
          <p:nvPr/>
        </p:nvSpPr>
        <p:spPr>
          <a:xfrm>
            <a:off x="127825" y="1030000"/>
            <a:ext cx="2202000" cy="44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1. Smart Space Check Before Deployment</a:t>
            </a:r>
            <a:endParaRPr b="1">
              <a:solidFill>
                <a:schemeClr val="dk1"/>
              </a:solidFill>
            </a:endParaRPr>
          </a:p>
        </p:txBody>
      </p:sp>
      <p:sp>
        <p:nvSpPr>
          <p:cNvPr id="316" name="Google Shape;316;p40"/>
          <p:cNvSpPr txBox="1"/>
          <p:nvPr/>
        </p:nvSpPr>
        <p:spPr>
          <a:xfrm>
            <a:off x="3583650" y="1030000"/>
            <a:ext cx="1976700" cy="44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2. Safe Cleanup Practices</a:t>
            </a:r>
            <a:endParaRPr b="1">
              <a:solidFill>
                <a:schemeClr val="dk1"/>
              </a:solidFill>
            </a:endParaRPr>
          </a:p>
        </p:txBody>
      </p:sp>
      <p:sp>
        <p:nvSpPr>
          <p:cNvPr id="317" name="Google Shape;317;p40"/>
          <p:cNvSpPr txBox="1"/>
          <p:nvPr/>
        </p:nvSpPr>
        <p:spPr>
          <a:xfrm>
            <a:off x="6597725" y="1076050"/>
            <a:ext cx="19050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3. Git-Aware Backup System</a:t>
            </a:r>
            <a:endParaRPr b="1">
              <a:solidFill>
                <a:schemeClr val="dk1"/>
              </a:solidFill>
            </a:endParaRPr>
          </a:p>
        </p:txBody>
      </p:sp>
      <p:sp>
        <p:nvSpPr>
          <p:cNvPr id="318" name="Google Shape;318;p40"/>
          <p:cNvSpPr txBox="1"/>
          <p:nvPr/>
        </p:nvSpPr>
        <p:spPr>
          <a:xfrm>
            <a:off x="228250" y="1722800"/>
            <a:ext cx="2355600" cy="7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Prevents mid-deployment crashes by </a:t>
            </a:r>
            <a:r>
              <a:rPr lang="en" sz="1100" b="1">
                <a:solidFill>
                  <a:schemeClr val="dk1"/>
                </a:solidFill>
              </a:rPr>
              <a:t>ensuring enough disk space</a:t>
            </a:r>
            <a:r>
              <a:rPr lang="en" sz="1100">
                <a:solidFill>
                  <a:schemeClr val="dk1"/>
                </a:solidFill>
              </a:rPr>
              <a:t> before starting the process. Saves teams hours of troubleshooting and rollbacks.</a:t>
            </a:r>
            <a:endParaRPr sz="1200">
              <a:solidFill>
                <a:schemeClr val="dk1"/>
              </a:solidFill>
            </a:endParaRPr>
          </a:p>
        </p:txBody>
      </p:sp>
      <p:pic>
        <p:nvPicPr>
          <p:cNvPr id="319" name="Google Shape;319;p40" title="ChatGPT Image Jul 21, 2025, 06_02_17 AM.png"/>
          <p:cNvPicPr preferRelativeResize="0"/>
          <p:nvPr/>
        </p:nvPicPr>
        <p:blipFill>
          <a:blip r:embed="rId4">
            <a:alphaModFix/>
          </a:blip>
          <a:stretch>
            <a:fillRect/>
          </a:stretch>
        </p:blipFill>
        <p:spPr>
          <a:xfrm>
            <a:off x="56750" y="2790375"/>
            <a:ext cx="2614126" cy="1742751"/>
          </a:xfrm>
          <a:prstGeom prst="rect">
            <a:avLst/>
          </a:prstGeom>
          <a:noFill/>
          <a:ln>
            <a:noFill/>
          </a:ln>
        </p:spPr>
      </p:pic>
      <p:sp>
        <p:nvSpPr>
          <p:cNvPr id="320" name="Google Shape;320;p40"/>
          <p:cNvSpPr txBox="1"/>
          <p:nvPr/>
        </p:nvSpPr>
        <p:spPr>
          <a:xfrm>
            <a:off x="3583650" y="1722800"/>
            <a:ext cx="2109900" cy="8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Cleans directories </a:t>
            </a:r>
            <a:r>
              <a:rPr lang="en" sz="1100" b="1">
                <a:solidFill>
                  <a:schemeClr val="dk1"/>
                </a:solidFill>
              </a:rPr>
              <a:t>without risking key deployment files</a:t>
            </a:r>
            <a:r>
              <a:rPr lang="en" sz="1100">
                <a:solidFill>
                  <a:schemeClr val="dk1"/>
                </a:solidFill>
              </a:rPr>
              <a:t>, reducing human error and supporting faster, cleaner releases.</a:t>
            </a:r>
            <a:endParaRPr sz="1200">
              <a:solidFill>
                <a:schemeClr val="dk1"/>
              </a:solidFill>
            </a:endParaRPr>
          </a:p>
        </p:txBody>
      </p:sp>
      <p:sp>
        <p:nvSpPr>
          <p:cNvPr id="321" name="Google Shape;321;p40"/>
          <p:cNvSpPr txBox="1"/>
          <p:nvPr/>
        </p:nvSpPr>
        <p:spPr>
          <a:xfrm>
            <a:off x="6597725" y="1697150"/>
            <a:ext cx="2273700" cy="8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Keeps your code and context safe with </a:t>
            </a:r>
            <a:r>
              <a:rPr lang="en" sz="1100" b="1">
                <a:solidFill>
                  <a:schemeClr val="dk1"/>
                </a:solidFill>
              </a:rPr>
              <a:t>automatic backups</a:t>
            </a:r>
            <a:r>
              <a:rPr lang="en" sz="1100">
                <a:solidFill>
                  <a:schemeClr val="dk1"/>
                </a:solidFill>
              </a:rPr>
              <a:t> linked to Git history. Helps you roll back confidently at any time.</a:t>
            </a:r>
            <a:endParaRPr sz="1200">
              <a:solidFill>
                <a:schemeClr val="dk1"/>
              </a:solidFill>
            </a:endParaRPr>
          </a:p>
        </p:txBody>
      </p:sp>
      <p:pic>
        <p:nvPicPr>
          <p:cNvPr id="322" name="Google Shape;322;p40" title="ChatGPT Image Jul 21, 2025, 06_10_10 AM.png"/>
          <p:cNvPicPr preferRelativeResize="0"/>
          <p:nvPr/>
        </p:nvPicPr>
        <p:blipFill>
          <a:blip r:embed="rId5">
            <a:alphaModFix/>
          </a:blip>
          <a:stretch>
            <a:fillRect/>
          </a:stretch>
        </p:blipFill>
        <p:spPr>
          <a:xfrm>
            <a:off x="3500501" y="2663675"/>
            <a:ext cx="2276201" cy="2276201"/>
          </a:xfrm>
          <a:prstGeom prst="rect">
            <a:avLst/>
          </a:prstGeom>
          <a:noFill/>
          <a:ln>
            <a:noFill/>
          </a:ln>
        </p:spPr>
      </p:pic>
      <p:pic>
        <p:nvPicPr>
          <p:cNvPr id="323" name="Google Shape;323;p40" title="ChatGPT Image Jul 21, 2025, 06_13_00 AM.png"/>
          <p:cNvPicPr preferRelativeResize="0"/>
          <p:nvPr/>
        </p:nvPicPr>
        <p:blipFill>
          <a:blip r:embed="rId6">
            <a:alphaModFix/>
          </a:blip>
          <a:stretch>
            <a:fillRect/>
          </a:stretch>
        </p:blipFill>
        <p:spPr>
          <a:xfrm>
            <a:off x="6553852" y="2588150"/>
            <a:ext cx="2250550" cy="225055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1000"/>
                                        <p:tgtEl>
                                          <p:spTgt spid="3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22"/>
                                        </p:tgtEl>
                                        <p:attrNameLst>
                                          <p:attrName>style.visibility</p:attrName>
                                        </p:attrNameLst>
                                      </p:cBhvr>
                                      <p:to>
                                        <p:strVal val="visible"/>
                                      </p:to>
                                    </p:set>
                                    <p:anim calcmode="lin" valueType="num">
                                      <p:cBhvr additive="base">
                                        <p:cTn id="10" dur="1000"/>
                                        <p:tgtEl>
                                          <p:spTgt spid="322"/>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23"/>
                                        </p:tgtEl>
                                        <p:attrNameLst>
                                          <p:attrName>style.visibility</p:attrName>
                                        </p:attrNameLst>
                                      </p:cBhvr>
                                      <p:to>
                                        <p:strVal val="visible"/>
                                      </p:to>
                                    </p:set>
                                    <p:anim calcmode="lin" valueType="num">
                                      <p:cBhvr additive="base">
                                        <p:cTn id="13" dur="1000"/>
                                        <p:tgtEl>
                                          <p:spTgt spid="323"/>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315"/>
                                        </p:tgtEl>
                                        <p:attrNameLst>
                                          <p:attrName>style.visibility</p:attrName>
                                        </p:attrNameLst>
                                      </p:cBhvr>
                                      <p:to>
                                        <p:strVal val="visible"/>
                                      </p:to>
                                    </p:set>
                                    <p:anim calcmode="lin" valueType="num">
                                      <p:cBhvr additive="base">
                                        <p:cTn id="16" dur="1000"/>
                                        <p:tgtEl>
                                          <p:spTgt spid="315"/>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318"/>
                                        </p:tgtEl>
                                        <p:attrNameLst>
                                          <p:attrName>style.visibility</p:attrName>
                                        </p:attrNameLst>
                                      </p:cBhvr>
                                      <p:to>
                                        <p:strVal val="visible"/>
                                      </p:to>
                                    </p:set>
                                    <p:anim calcmode="lin" valueType="num">
                                      <p:cBhvr additive="base">
                                        <p:cTn id="19" dur="1000"/>
                                        <p:tgtEl>
                                          <p:spTgt spid="318"/>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316"/>
                                        </p:tgtEl>
                                        <p:attrNameLst>
                                          <p:attrName>style.visibility</p:attrName>
                                        </p:attrNameLst>
                                      </p:cBhvr>
                                      <p:to>
                                        <p:strVal val="visible"/>
                                      </p:to>
                                    </p:set>
                                    <p:anim calcmode="lin" valueType="num">
                                      <p:cBhvr additive="base">
                                        <p:cTn id="22" dur="1000"/>
                                        <p:tgtEl>
                                          <p:spTgt spid="316"/>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320"/>
                                        </p:tgtEl>
                                        <p:attrNameLst>
                                          <p:attrName>style.visibility</p:attrName>
                                        </p:attrNameLst>
                                      </p:cBhvr>
                                      <p:to>
                                        <p:strVal val="visible"/>
                                      </p:to>
                                    </p:set>
                                    <p:anim calcmode="lin" valueType="num">
                                      <p:cBhvr additive="base">
                                        <p:cTn id="25" dur="1000"/>
                                        <p:tgtEl>
                                          <p:spTgt spid="320"/>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317"/>
                                        </p:tgtEl>
                                        <p:attrNameLst>
                                          <p:attrName>style.visibility</p:attrName>
                                        </p:attrNameLst>
                                      </p:cBhvr>
                                      <p:to>
                                        <p:strVal val="visible"/>
                                      </p:to>
                                    </p:set>
                                    <p:anim calcmode="lin" valueType="num">
                                      <p:cBhvr additive="base">
                                        <p:cTn id="28" dur="1000"/>
                                        <p:tgtEl>
                                          <p:spTgt spid="317"/>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321"/>
                                        </p:tgtEl>
                                        <p:attrNameLst>
                                          <p:attrName>style.visibility</p:attrName>
                                        </p:attrNameLst>
                                      </p:cBhvr>
                                      <p:to>
                                        <p:strVal val="visible"/>
                                      </p:to>
                                    </p:set>
                                    <p:anim calcmode="lin" valueType="num">
                                      <p:cBhvr additive="base">
                                        <p:cTn id="31" dur="1000"/>
                                        <p:tgtEl>
                                          <p:spTgt spid="3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6"/>
          <p:cNvPicPr preferRelativeResize="0"/>
          <p:nvPr/>
        </p:nvPicPr>
        <p:blipFill rotWithShape="1">
          <a:blip r:embed="rId3">
            <a:alphaModFix/>
          </a:blip>
          <a:srcRect/>
          <a:stretch/>
        </p:blipFill>
        <p:spPr>
          <a:xfrm>
            <a:off x="5748932" y="228600"/>
            <a:ext cx="3153965" cy="834512"/>
          </a:xfrm>
          <a:prstGeom prst="rect">
            <a:avLst/>
          </a:prstGeom>
          <a:noFill/>
          <a:ln>
            <a:noFill/>
          </a:ln>
        </p:spPr>
      </p:pic>
      <p:sp>
        <p:nvSpPr>
          <p:cNvPr id="142" name="Google Shape;142;p26"/>
          <p:cNvSpPr txBox="1"/>
          <p:nvPr/>
        </p:nvSpPr>
        <p:spPr>
          <a:xfrm>
            <a:off x="-111200" y="357250"/>
            <a:ext cx="4396500" cy="577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300" b="1">
                <a:solidFill>
                  <a:schemeClr val="dk1"/>
                </a:solidFill>
                <a:latin typeface="Montserrat"/>
                <a:ea typeface="Montserrat"/>
                <a:cs typeface="Montserrat"/>
                <a:sym typeface="Montserrat"/>
              </a:rPr>
              <a:t>Coming sections</a:t>
            </a:r>
            <a:endParaRPr sz="1100" b="1"/>
          </a:p>
        </p:txBody>
      </p:sp>
      <p:sp>
        <p:nvSpPr>
          <p:cNvPr id="143" name="Google Shape;143;p26"/>
          <p:cNvSpPr txBox="1"/>
          <p:nvPr/>
        </p:nvSpPr>
        <p:spPr>
          <a:xfrm>
            <a:off x="241103" y="1186375"/>
            <a:ext cx="8341500" cy="2223655"/>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n" sz="2000" dirty="0">
                <a:solidFill>
                  <a:schemeClr val="dk1"/>
                </a:solidFill>
              </a:rPr>
              <a:t>1.What’s </a:t>
            </a:r>
            <a:r>
              <a:rPr lang="en" sz="2000" dirty="0">
                <a:solidFill>
                  <a:srgbClr val="FC7B07"/>
                </a:solidFill>
              </a:rPr>
              <a:t>Dev</a:t>
            </a:r>
            <a:r>
              <a:rPr lang="en" sz="2000" dirty="0">
                <a:solidFill>
                  <a:srgbClr val="107614"/>
                </a:solidFill>
              </a:rPr>
              <a:t>Ops</a:t>
            </a:r>
            <a:r>
              <a:rPr lang="en" sz="2000" dirty="0">
                <a:solidFill>
                  <a:schemeClr val="dk1"/>
                </a:solidFill>
              </a:rPr>
              <a:t> </a:t>
            </a:r>
            <a:endParaRPr sz="2000" dirty="0"/>
          </a:p>
          <a:p>
            <a:pPr marL="0" marR="0" lvl="0" indent="0" algn="l" rtl="0">
              <a:spcBef>
                <a:spcPts val="0"/>
              </a:spcBef>
              <a:spcAft>
                <a:spcPts val="0"/>
              </a:spcAft>
              <a:buNone/>
            </a:pPr>
            <a:r>
              <a:rPr lang="en" sz="2000" dirty="0"/>
              <a:t>2.Why </a:t>
            </a:r>
            <a:r>
              <a:rPr lang="en" sz="2000" dirty="0">
                <a:solidFill>
                  <a:srgbClr val="FC7B07"/>
                </a:solidFill>
              </a:rPr>
              <a:t>Dev</a:t>
            </a:r>
            <a:r>
              <a:rPr lang="en" sz="2000" dirty="0">
                <a:solidFill>
                  <a:srgbClr val="107614"/>
                </a:solidFill>
              </a:rPr>
              <a:t>Ops</a:t>
            </a:r>
            <a:r>
              <a:rPr lang="en" sz="2000" dirty="0"/>
              <a:t> Matters </a:t>
            </a:r>
            <a:endParaRPr sz="2000" dirty="0"/>
          </a:p>
          <a:p>
            <a:pPr marL="0" marR="0" lvl="0" indent="0" algn="l" rtl="0">
              <a:spcBef>
                <a:spcPts val="0"/>
              </a:spcBef>
              <a:spcAft>
                <a:spcPts val="0"/>
              </a:spcAft>
              <a:buNone/>
            </a:pPr>
            <a:r>
              <a:rPr lang="en" sz="2000" dirty="0"/>
              <a:t>3.Pre Deployment Check</a:t>
            </a:r>
            <a:endParaRPr sz="2000" dirty="0"/>
          </a:p>
          <a:p>
            <a:pPr marL="0" marR="0" lvl="0" indent="0" algn="l" rtl="0">
              <a:spcBef>
                <a:spcPts val="0"/>
              </a:spcBef>
              <a:spcAft>
                <a:spcPts val="0"/>
              </a:spcAft>
              <a:buNone/>
            </a:pPr>
            <a:r>
              <a:rPr lang="en" sz="2000" dirty="0"/>
              <a:t>4.Safe Cleanup</a:t>
            </a:r>
          </a:p>
          <a:p>
            <a:pPr marL="0" marR="0" lvl="0" indent="0" algn="l" rtl="0">
              <a:spcBef>
                <a:spcPts val="0"/>
              </a:spcBef>
              <a:spcAft>
                <a:spcPts val="0"/>
              </a:spcAft>
              <a:buNone/>
            </a:pPr>
            <a:r>
              <a:rPr lang="en" sz="2000" dirty="0"/>
              <a:t>5.Full Backup</a:t>
            </a:r>
            <a:endParaRPr sz="2000" dirty="0"/>
          </a:p>
          <a:p>
            <a:pPr marL="0" marR="0" lvl="0" indent="0" algn="l" rtl="0">
              <a:spcBef>
                <a:spcPts val="0"/>
              </a:spcBef>
              <a:spcAft>
                <a:spcPts val="0"/>
              </a:spcAft>
              <a:buNone/>
            </a:pPr>
            <a:r>
              <a:rPr lang="en" sz="2000" dirty="0"/>
              <a:t>6.</a:t>
            </a:r>
            <a:r>
              <a:rPr lang="en-US" sz="2000" dirty="0"/>
              <a:t>Smart and Git-Aware Backup</a:t>
            </a:r>
            <a:endParaRPr sz="2000" dirty="0"/>
          </a:p>
          <a:p>
            <a:pPr marL="0" marR="0" lvl="0" indent="0" algn="l" rtl="0">
              <a:spcBef>
                <a:spcPts val="0"/>
              </a:spcBef>
              <a:spcAft>
                <a:spcPts val="0"/>
              </a:spcAft>
              <a:buNone/>
            </a:pPr>
            <a:r>
              <a:rPr lang="en" sz="2000" dirty="0"/>
              <a:t>7.Conclusion</a:t>
            </a:r>
            <a:endParaRPr sz="2000" dirty="0"/>
          </a:p>
        </p:txBody>
      </p:sp>
      <p:sp>
        <p:nvSpPr>
          <p:cNvPr id="145" name="Google Shape;145;p26"/>
          <p:cNvSpPr/>
          <p:nvPr/>
        </p:nvSpPr>
        <p:spPr>
          <a:xfrm>
            <a:off x="2490668" y="1081733"/>
            <a:ext cx="4653083" cy="3318817"/>
          </a:xfrm>
          <a:custGeom>
            <a:avLst/>
            <a:gdLst/>
            <a:ahLst/>
            <a:cxnLst/>
            <a:rect l="l" t="t" r="r" b="b"/>
            <a:pathLst>
              <a:path w="6204110" h="4425089" extrusionOk="0">
                <a:moveTo>
                  <a:pt x="0" y="2212545"/>
                </a:moveTo>
                <a:cubicBezTo>
                  <a:pt x="-100001" y="928907"/>
                  <a:pt x="1309684" y="29707"/>
                  <a:pt x="3102055" y="0"/>
                </a:cubicBezTo>
                <a:cubicBezTo>
                  <a:pt x="5010958" y="41196"/>
                  <a:pt x="6132851" y="992856"/>
                  <a:pt x="6204110" y="2212545"/>
                </a:cubicBezTo>
                <a:cubicBezTo>
                  <a:pt x="6009687" y="3624365"/>
                  <a:pt x="4772619" y="4660854"/>
                  <a:pt x="3102055" y="4425090"/>
                </a:cubicBezTo>
                <a:cubicBezTo>
                  <a:pt x="1279710" y="4365384"/>
                  <a:pt x="193259" y="3526841"/>
                  <a:pt x="0" y="2212545"/>
                </a:cubicBezTo>
                <a:close/>
              </a:path>
            </a:pathLst>
          </a:custGeom>
          <a:noFill/>
          <a:ln w="952500" cap="flat" cmpd="dbl">
            <a:solidFill>
              <a:srgbClr val="107614">
                <a:alpha val="200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46" name="Google Shape;146;p26" title="DEVSECOPS_LC-removebg-preview.png"/>
          <p:cNvPicPr preferRelativeResize="0"/>
          <p:nvPr/>
        </p:nvPicPr>
        <p:blipFill>
          <a:blip r:embed="rId4">
            <a:alphaModFix/>
          </a:blip>
          <a:stretch>
            <a:fillRect/>
          </a:stretch>
        </p:blipFill>
        <p:spPr>
          <a:xfrm>
            <a:off x="4423725" y="2096750"/>
            <a:ext cx="4653075" cy="3046743"/>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additive="base">
                                        <p:cTn id="7" dur="1000"/>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1"/>
          <p:cNvSpPr/>
          <p:nvPr/>
        </p:nvSpPr>
        <p:spPr>
          <a:xfrm>
            <a:off x="0" y="0"/>
            <a:ext cx="9143771" cy="5143500"/>
          </a:xfrm>
          <a:prstGeom prst="rect">
            <a:avLst/>
          </a:prstGeom>
          <a:blipFill rotWithShape="1">
            <a:blip r:embed="rId3">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9" name="Google Shape;329;p41"/>
          <p:cNvSpPr/>
          <p:nvPr/>
        </p:nvSpPr>
        <p:spPr>
          <a:xfrm>
            <a:off x="229" y="0"/>
            <a:ext cx="9143771"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0" name="Google Shape;330;p41"/>
          <p:cNvSpPr txBox="1"/>
          <p:nvPr/>
        </p:nvSpPr>
        <p:spPr>
          <a:xfrm>
            <a:off x="579096" y="2930751"/>
            <a:ext cx="7980566" cy="788561"/>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None/>
            </a:pPr>
            <a:r>
              <a:rPr lang="en" sz="4500" dirty="0">
                <a:solidFill>
                  <a:schemeClr val="dk2"/>
                </a:solidFill>
                <a:latin typeface="Montserrat"/>
                <a:ea typeface="Montserrat"/>
                <a:cs typeface="Montserrat"/>
                <a:sym typeface="Montserrat"/>
              </a:rPr>
              <a:t>Thank</a:t>
            </a:r>
            <a:r>
              <a:rPr lang="en" sz="4500" dirty="0">
                <a:solidFill>
                  <a:schemeClr val="dk2"/>
                </a:solidFill>
                <a:latin typeface="Play"/>
                <a:ea typeface="Play"/>
                <a:cs typeface="Play"/>
                <a:sym typeface="Play"/>
              </a:rPr>
              <a:t> </a:t>
            </a:r>
            <a:r>
              <a:rPr lang="en" sz="4500" dirty="0">
                <a:solidFill>
                  <a:schemeClr val="dk1"/>
                </a:solidFill>
                <a:latin typeface="Montserrat"/>
                <a:ea typeface="Montserrat"/>
                <a:cs typeface="Montserrat"/>
                <a:sym typeface="Montserrat"/>
              </a:rPr>
              <a:t>You</a:t>
            </a:r>
            <a:endParaRPr sz="4500" dirty="0">
              <a:solidFill>
                <a:schemeClr val="dk2"/>
              </a:solidFill>
              <a:latin typeface="Montserrat"/>
              <a:ea typeface="Montserrat"/>
              <a:cs typeface="Montserrat"/>
              <a:sym typeface="Montserrat"/>
            </a:endParaRPr>
          </a:p>
        </p:txBody>
      </p:sp>
      <p:grpSp>
        <p:nvGrpSpPr>
          <p:cNvPr id="331" name="Google Shape;331;p41"/>
          <p:cNvGrpSpPr/>
          <p:nvPr/>
        </p:nvGrpSpPr>
        <p:grpSpPr>
          <a:xfrm flipH="1">
            <a:off x="7257560" y="0"/>
            <a:ext cx="1886211" cy="1630750"/>
            <a:chOff x="-305" y="-4155"/>
            <a:chExt cx="2514948" cy="2174333"/>
          </a:xfrm>
        </p:grpSpPr>
        <p:sp>
          <p:nvSpPr>
            <p:cNvPr id="332" name="Google Shape;332;p41"/>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3" name="Google Shape;333;p41"/>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4" name="Google Shape;334;p41"/>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600">
                <a:solidFill>
                  <a:schemeClr val="lt1"/>
                </a:solidFill>
                <a:latin typeface="Arial"/>
                <a:ea typeface="Arial"/>
                <a:cs typeface="Arial"/>
                <a:sym typeface="Arial"/>
              </a:endParaRPr>
            </a:p>
          </p:txBody>
        </p:sp>
        <p:sp>
          <p:nvSpPr>
            <p:cNvPr id="335" name="Google Shape;335;p41"/>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pic>
        <p:nvPicPr>
          <p:cNvPr id="336" name="Google Shape;336;p41"/>
          <p:cNvPicPr preferRelativeResize="0"/>
          <p:nvPr/>
        </p:nvPicPr>
        <p:blipFill rotWithShape="1">
          <a:blip r:embed="rId4">
            <a:alphaModFix/>
          </a:blip>
          <a:srcRect/>
          <a:stretch/>
        </p:blipFill>
        <p:spPr>
          <a:xfrm>
            <a:off x="555369" y="339332"/>
            <a:ext cx="8028020" cy="2127425"/>
          </a:xfrm>
          <a:prstGeom prst="rect">
            <a:avLst/>
          </a:prstGeom>
          <a:noFill/>
          <a:ln>
            <a:noFill/>
          </a:ln>
        </p:spPr>
      </p:pic>
      <p:grpSp>
        <p:nvGrpSpPr>
          <p:cNvPr id="337" name="Google Shape;337;p41"/>
          <p:cNvGrpSpPr/>
          <p:nvPr/>
        </p:nvGrpSpPr>
        <p:grpSpPr>
          <a:xfrm rot="10800000" flipH="1">
            <a:off x="-229" y="3242159"/>
            <a:ext cx="2533821" cy="1901341"/>
            <a:chOff x="-305" y="-1"/>
            <a:chExt cx="3832880" cy="2876136"/>
          </a:xfrm>
        </p:grpSpPr>
        <p:sp>
          <p:nvSpPr>
            <p:cNvPr id="338" name="Google Shape;338;p41"/>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9" name="Google Shape;339;p41"/>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0" name="Google Shape;340;p41"/>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1" name="Google Shape;341;p41"/>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42" name="Google Shape;342;p41"/>
          <p:cNvSpPr/>
          <p:nvPr/>
        </p:nvSpPr>
        <p:spPr>
          <a:xfrm>
            <a:off x="2552794" y="825747"/>
            <a:ext cx="4057613" cy="3517653"/>
          </a:xfrm>
          <a:custGeom>
            <a:avLst/>
            <a:gdLst/>
            <a:ahLst/>
            <a:cxnLst/>
            <a:rect l="l" t="t" r="r" b="b"/>
            <a:pathLst>
              <a:path w="5410151" h="4690204" extrusionOk="0">
                <a:moveTo>
                  <a:pt x="0" y="2345102"/>
                </a:moveTo>
                <a:cubicBezTo>
                  <a:pt x="-241646" y="900885"/>
                  <a:pt x="796214" y="155715"/>
                  <a:pt x="2705076" y="0"/>
                </a:cubicBezTo>
                <a:cubicBezTo>
                  <a:pt x="4321624" y="25805"/>
                  <a:pt x="5372664" y="1051130"/>
                  <a:pt x="5410152" y="2345102"/>
                </a:cubicBezTo>
                <a:cubicBezTo>
                  <a:pt x="5369628" y="3679840"/>
                  <a:pt x="4124828" y="5100442"/>
                  <a:pt x="2705076" y="4690204"/>
                </a:cubicBezTo>
                <a:cubicBezTo>
                  <a:pt x="1158510" y="4661429"/>
                  <a:pt x="344122" y="3804690"/>
                  <a:pt x="0" y="2345102"/>
                </a:cubicBezTo>
                <a:close/>
              </a:path>
            </a:pathLst>
          </a:custGeom>
          <a:noFill/>
          <a:ln w="952500" cap="flat" cmpd="dbl">
            <a:solidFill>
              <a:srgbClr val="107614">
                <a:alpha val="200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p:nvPr/>
        </p:nvSpPr>
        <p:spPr>
          <a:xfrm>
            <a:off x="3257550" y="1191829"/>
            <a:ext cx="3086100" cy="3011765"/>
          </a:xfrm>
          <a:custGeom>
            <a:avLst/>
            <a:gdLst/>
            <a:ahLst/>
            <a:cxnLst/>
            <a:rect l="l" t="t" r="r" b="b"/>
            <a:pathLst>
              <a:path w="4114800" h="4015687" extrusionOk="0">
                <a:moveTo>
                  <a:pt x="0" y="2007844"/>
                </a:moveTo>
                <a:cubicBezTo>
                  <a:pt x="-226151" y="759447"/>
                  <a:pt x="631595" y="108667"/>
                  <a:pt x="2057400" y="0"/>
                </a:cubicBezTo>
                <a:cubicBezTo>
                  <a:pt x="3498030" y="64075"/>
                  <a:pt x="3811686" y="908580"/>
                  <a:pt x="4114800" y="2007844"/>
                </a:cubicBezTo>
                <a:cubicBezTo>
                  <a:pt x="3952042" y="3275688"/>
                  <a:pt x="3135215" y="4338794"/>
                  <a:pt x="2057400" y="4015688"/>
                </a:cubicBezTo>
                <a:cubicBezTo>
                  <a:pt x="779185" y="3938027"/>
                  <a:pt x="232367" y="3227773"/>
                  <a:pt x="0" y="2007844"/>
                </a:cubicBezTo>
                <a:close/>
              </a:path>
            </a:pathLst>
          </a:custGeom>
          <a:noFill/>
          <a:ln w="952500" cap="flat" cmpd="dbl">
            <a:solidFill>
              <a:srgbClr val="107614">
                <a:alpha val="200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52" name="Google Shape;152;p27"/>
          <p:cNvPicPr preferRelativeResize="0"/>
          <p:nvPr/>
        </p:nvPicPr>
        <p:blipFill rotWithShape="1">
          <a:blip r:embed="rId3">
            <a:alphaModFix/>
          </a:blip>
          <a:srcRect/>
          <a:stretch/>
        </p:blipFill>
        <p:spPr>
          <a:xfrm>
            <a:off x="5748932" y="228600"/>
            <a:ext cx="3153965" cy="834512"/>
          </a:xfrm>
          <a:prstGeom prst="rect">
            <a:avLst/>
          </a:prstGeom>
          <a:noFill/>
          <a:ln>
            <a:noFill/>
          </a:ln>
        </p:spPr>
      </p:pic>
      <p:sp>
        <p:nvSpPr>
          <p:cNvPr id="153" name="Google Shape;153;p27"/>
          <p:cNvSpPr txBox="1"/>
          <p:nvPr/>
        </p:nvSpPr>
        <p:spPr>
          <a:xfrm>
            <a:off x="-183200" y="228600"/>
            <a:ext cx="40062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000" b="1">
                <a:solidFill>
                  <a:schemeClr val="dk1"/>
                </a:solidFill>
                <a:latin typeface="Montserrat"/>
                <a:ea typeface="Montserrat"/>
                <a:cs typeface="Montserrat"/>
                <a:sym typeface="Montserrat"/>
              </a:rPr>
              <a:t> 1.What’s </a:t>
            </a:r>
            <a:r>
              <a:rPr lang="en" sz="3000" b="1">
                <a:solidFill>
                  <a:srgbClr val="FC8A08"/>
                </a:solidFill>
                <a:latin typeface="Montserrat"/>
                <a:ea typeface="Montserrat"/>
                <a:cs typeface="Montserrat"/>
                <a:sym typeface="Montserrat"/>
              </a:rPr>
              <a:t>Dev</a:t>
            </a:r>
            <a:r>
              <a:rPr lang="en" sz="3000" b="1">
                <a:solidFill>
                  <a:srgbClr val="38761D"/>
                </a:solidFill>
                <a:latin typeface="Montserrat"/>
                <a:ea typeface="Montserrat"/>
                <a:cs typeface="Montserrat"/>
                <a:sym typeface="Montserrat"/>
              </a:rPr>
              <a:t>Ops</a:t>
            </a:r>
            <a:endParaRPr sz="1100" b="1">
              <a:solidFill>
                <a:srgbClr val="38761D"/>
              </a:solidFill>
            </a:endParaRPr>
          </a:p>
        </p:txBody>
      </p:sp>
      <p:sp>
        <p:nvSpPr>
          <p:cNvPr id="154" name="Google Shape;154;p27"/>
          <p:cNvSpPr txBox="1"/>
          <p:nvPr/>
        </p:nvSpPr>
        <p:spPr>
          <a:xfrm>
            <a:off x="1657350" y="4989202"/>
            <a:ext cx="5372100" cy="183546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 name="Google Shape;155;p27"/>
          <p:cNvSpPr/>
          <p:nvPr/>
        </p:nvSpPr>
        <p:spPr>
          <a:xfrm>
            <a:off x="241100" y="1063097"/>
            <a:ext cx="7414800" cy="8346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500">
                <a:solidFill>
                  <a:schemeClr val="dk1"/>
                </a:solidFill>
              </a:rPr>
              <a:t>In the world of software, speed and stability are everything.</a:t>
            </a:r>
            <a:endParaRPr sz="1500">
              <a:solidFill>
                <a:schemeClr val="dk1"/>
              </a:solidFill>
            </a:endParaRPr>
          </a:p>
          <a:p>
            <a:pPr marL="0" lvl="0" indent="0" algn="l" rtl="0">
              <a:spcBef>
                <a:spcPts val="0"/>
              </a:spcBef>
              <a:spcAft>
                <a:spcPts val="0"/>
              </a:spcAft>
              <a:buClr>
                <a:schemeClr val="dk1"/>
              </a:buClr>
              <a:buSzPts val="1100"/>
              <a:buFont typeface="Arial"/>
              <a:buNone/>
            </a:pPr>
            <a:r>
              <a:rPr lang="en" sz="1500" b="1">
                <a:solidFill>
                  <a:schemeClr val="dk1"/>
                </a:solidFill>
              </a:rPr>
              <a:t>DevOps </a:t>
            </a:r>
            <a:r>
              <a:rPr lang="en" sz="1500">
                <a:solidFill>
                  <a:schemeClr val="dk1"/>
                </a:solidFill>
              </a:rPr>
              <a:t>is a modern approach that brings developers and operations teams together to build, test, and deliver applications faster and more reliably.</a:t>
            </a:r>
            <a:endParaRPr sz="1500">
              <a:solidFill>
                <a:schemeClr val="dk1"/>
              </a:solidFill>
            </a:endParaRPr>
          </a:p>
          <a:p>
            <a:pPr marL="0" marR="0" lvl="0" indent="0" algn="l" rtl="0">
              <a:lnSpc>
                <a:spcPct val="100000"/>
              </a:lnSpc>
              <a:spcBef>
                <a:spcPts val="0"/>
              </a:spcBef>
              <a:spcAft>
                <a:spcPts val="0"/>
              </a:spcAft>
              <a:buClr>
                <a:schemeClr val="dk1"/>
              </a:buClr>
              <a:buSzPts val="1400"/>
              <a:buFont typeface="Arial"/>
              <a:buNone/>
            </a:pPr>
            <a:r>
              <a:rPr lang="en" sz="1500">
                <a:solidFill>
                  <a:schemeClr val="dk1"/>
                </a:solidFill>
              </a:rPr>
              <a:t>It breaks down silos, automates repetitive work, and ensures that every update is smooth, secure, and customer-ready.</a:t>
            </a:r>
            <a:endParaRPr sz="1200"/>
          </a:p>
        </p:txBody>
      </p:sp>
      <p:pic>
        <p:nvPicPr>
          <p:cNvPr id="156" name="Google Shape;156;p27" title="DevOps for beginners _ PDF - Google Chrome 7_20_2025 11_43_21 PM-Photoroom.png"/>
          <p:cNvPicPr preferRelativeResize="0"/>
          <p:nvPr/>
        </p:nvPicPr>
        <p:blipFill>
          <a:blip r:embed="rId4">
            <a:alphaModFix/>
          </a:blip>
          <a:stretch>
            <a:fillRect/>
          </a:stretch>
        </p:blipFill>
        <p:spPr>
          <a:xfrm>
            <a:off x="869118" y="1897700"/>
            <a:ext cx="7405763" cy="3245800"/>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1000"/>
                                        <p:tgtEl>
                                          <p:spTgt spid="1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p:nvPr/>
        </p:nvSpPr>
        <p:spPr>
          <a:xfrm>
            <a:off x="3257550" y="1191829"/>
            <a:ext cx="3086100" cy="3011765"/>
          </a:xfrm>
          <a:custGeom>
            <a:avLst/>
            <a:gdLst/>
            <a:ahLst/>
            <a:cxnLst/>
            <a:rect l="l" t="t" r="r" b="b"/>
            <a:pathLst>
              <a:path w="4114800" h="4015687" extrusionOk="0">
                <a:moveTo>
                  <a:pt x="0" y="2007844"/>
                </a:moveTo>
                <a:cubicBezTo>
                  <a:pt x="-226151" y="759447"/>
                  <a:pt x="631595" y="108667"/>
                  <a:pt x="2057400" y="0"/>
                </a:cubicBezTo>
                <a:cubicBezTo>
                  <a:pt x="3498030" y="64075"/>
                  <a:pt x="3811686" y="908580"/>
                  <a:pt x="4114800" y="2007844"/>
                </a:cubicBezTo>
                <a:cubicBezTo>
                  <a:pt x="3952042" y="3275688"/>
                  <a:pt x="3135215" y="4338794"/>
                  <a:pt x="2057400" y="4015688"/>
                </a:cubicBezTo>
                <a:cubicBezTo>
                  <a:pt x="779185" y="3938027"/>
                  <a:pt x="232367" y="3227773"/>
                  <a:pt x="0" y="2007844"/>
                </a:cubicBezTo>
                <a:close/>
              </a:path>
            </a:pathLst>
          </a:custGeom>
          <a:noFill/>
          <a:ln w="952500" cap="flat" cmpd="dbl">
            <a:solidFill>
              <a:srgbClr val="107614">
                <a:alpha val="200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62" name="Google Shape;162;p28"/>
          <p:cNvPicPr preferRelativeResize="0"/>
          <p:nvPr/>
        </p:nvPicPr>
        <p:blipFill rotWithShape="1">
          <a:blip r:embed="rId3">
            <a:alphaModFix/>
          </a:blip>
          <a:srcRect/>
          <a:stretch/>
        </p:blipFill>
        <p:spPr>
          <a:xfrm>
            <a:off x="5748932" y="228600"/>
            <a:ext cx="3153964" cy="834512"/>
          </a:xfrm>
          <a:prstGeom prst="rect">
            <a:avLst/>
          </a:prstGeom>
          <a:noFill/>
          <a:ln>
            <a:noFill/>
          </a:ln>
        </p:spPr>
      </p:pic>
      <p:sp>
        <p:nvSpPr>
          <p:cNvPr id="163" name="Google Shape;163;p28"/>
          <p:cNvSpPr txBox="1"/>
          <p:nvPr/>
        </p:nvSpPr>
        <p:spPr>
          <a:xfrm>
            <a:off x="-422775" y="228600"/>
            <a:ext cx="57252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000" b="1" dirty="0">
                <a:solidFill>
                  <a:schemeClr val="dk1"/>
                </a:solidFill>
                <a:latin typeface="Montserrat"/>
                <a:ea typeface="Montserrat"/>
                <a:cs typeface="Montserrat"/>
                <a:sym typeface="Montserrat"/>
              </a:rPr>
              <a:t>2.Why </a:t>
            </a:r>
            <a:r>
              <a:rPr lang="en" sz="3000" b="1" dirty="0">
                <a:solidFill>
                  <a:srgbClr val="FC8A08"/>
                </a:solidFill>
                <a:latin typeface="Montserrat"/>
                <a:ea typeface="Montserrat"/>
                <a:cs typeface="Montserrat"/>
                <a:sym typeface="Montserrat"/>
              </a:rPr>
              <a:t>Dev</a:t>
            </a:r>
            <a:r>
              <a:rPr lang="en" sz="3000" b="1" dirty="0">
                <a:solidFill>
                  <a:srgbClr val="38761D"/>
                </a:solidFill>
                <a:latin typeface="Montserrat"/>
                <a:ea typeface="Montserrat"/>
                <a:cs typeface="Montserrat"/>
                <a:sym typeface="Montserrat"/>
              </a:rPr>
              <a:t>Ops </a:t>
            </a:r>
            <a:r>
              <a:rPr lang="en" sz="3000" b="1" dirty="0">
                <a:solidFill>
                  <a:schemeClr val="dk1"/>
                </a:solidFill>
                <a:latin typeface="Montserrat"/>
                <a:ea typeface="Montserrat"/>
                <a:cs typeface="Montserrat"/>
                <a:sym typeface="Montserrat"/>
              </a:rPr>
              <a:t>matters</a:t>
            </a:r>
            <a:endParaRPr sz="1100" b="1" dirty="0">
              <a:solidFill>
                <a:schemeClr val="dk1"/>
              </a:solidFill>
            </a:endParaRPr>
          </a:p>
        </p:txBody>
      </p:sp>
      <p:sp>
        <p:nvSpPr>
          <p:cNvPr id="165" name="Google Shape;165;p28"/>
          <p:cNvSpPr/>
          <p:nvPr/>
        </p:nvSpPr>
        <p:spPr>
          <a:xfrm>
            <a:off x="241104" y="939906"/>
            <a:ext cx="7414800" cy="1261306"/>
          </a:xfrm>
          <a:prstGeom prst="rect">
            <a:avLst/>
          </a:prstGeom>
          <a:noFill/>
          <a:ln>
            <a:noFill/>
          </a:ln>
        </p:spPr>
        <p:txBody>
          <a:bodyPr spcFirstLastPara="1" wrap="square" lIns="68575" tIns="34275" rIns="68575" bIns="34275" anchor="ctr" anchorCtr="0">
            <a:noAutofit/>
          </a:bodyPr>
          <a:lstStyle/>
          <a:p>
            <a:pPr lvl="0">
              <a:buClr>
                <a:schemeClr val="dk1"/>
              </a:buClr>
              <a:buSzPts val="1100"/>
            </a:pPr>
            <a:r>
              <a:rPr lang="en-US" dirty="0"/>
              <a:t>In today's digital banking race, DevOps delivers speed, stability, and security—transforming how banks operate. It merges teams and automates workflows to launch features faster while maintaining ironclad compliance. With DevOps, banks achieve 99.99% uptime, recover from incidents in minutes, and prevent costly outages. More than just efficiency, it turns IT into a growth engine—keeping banks ahead of competitors and customers happy.</a:t>
            </a:r>
            <a:endParaRPr sz="1200" dirty="0"/>
          </a:p>
        </p:txBody>
      </p:sp>
      <p:pic>
        <p:nvPicPr>
          <p:cNvPr id="3" name="Picture 2" descr="A screenshot of a diagram&#10;&#10;AI-generated content may be incorrect.">
            <a:extLst>
              <a:ext uri="{FF2B5EF4-FFF2-40B4-BE49-F238E27FC236}">
                <a16:creationId xmlns:a16="http://schemas.microsoft.com/office/drawing/2014/main" id="{17202CD5-CBB1-75CC-E066-32BF50AA7663}"/>
              </a:ext>
            </a:extLst>
          </p:cNvPr>
          <p:cNvPicPr>
            <a:picLocks noChangeAspect="1"/>
          </p:cNvPicPr>
          <p:nvPr/>
        </p:nvPicPr>
        <p:blipFill>
          <a:blip r:embed="rId4"/>
          <a:stretch>
            <a:fillRect/>
          </a:stretch>
        </p:blipFill>
        <p:spPr>
          <a:xfrm>
            <a:off x="761303" y="2200002"/>
            <a:ext cx="2831945" cy="2788596"/>
          </a:xfrm>
          <a:prstGeom prst="rect">
            <a:avLst/>
          </a:prstGeom>
        </p:spPr>
      </p:pic>
      <p:pic>
        <p:nvPicPr>
          <p:cNvPr id="6" name="Google Shape;146;p26" title="DEVSECOPS_LC-removebg-preview.png">
            <a:extLst>
              <a:ext uri="{FF2B5EF4-FFF2-40B4-BE49-F238E27FC236}">
                <a16:creationId xmlns:a16="http://schemas.microsoft.com/office/drawing/2014/main" id="{99EA36BC-8553-0485-5427-ED8BB9F022C1}"/>
              </a:ext>
            </a:extLst>
          </p:cNvPr>
          <p:cNvPicPr preferRelativeResize="0"/>
          <p:nvPr/>
        </p:nvPicPr>
        <p:blipFill>
          <a:blip r:embed="rId5">
            <a:alphaModFix/>
          </a:blip>
          <a:stretch>
            <a:fillRect/>
          </a:stretch>
        </p:blipFill>
        <p:spPr>
          <a:xfrm>
            <a:off x="3661147" y="2986821"/>
            <a:ext cx="1828654" cy="947105"/>
          </a:xfrm>
          <a:prstGeom prst="rect">
            <a:avLst/>
          </a:prstGeom>
          <a:noFill/>
          <a:ln>
            <a:noFill/>
          </a:ln>
        </p:spPr>
      </p:pic>
      <p:pic>
        <p:nvPicPr>
          <p:cNvPr id="8" name="Picture 7" descr="A diagram of a company's financial system&#10;&#10;AI-generated content may be incorrect.">
            <a:extLst>
              <a:ext uri="{FF2B5EF4-FFF2-40B4-BE49-F238E27FC236}">
                <a16:creationId xmlns:a16="http://schemas.microsoft.com/office/drawing/2014/main" id="{587BB07D-CBF1-ECE8-7C36-84ED3367BEC8}"/>
              </a:ext>
            </a:extLst>
          </p:cNvPr>
          <p:cNvPicPr>
            <a:picLocks noChangeAspect="1"/>
          </p:cNvPicPr>
          <p:nvPr/>
        </p:nvPicPr>
        <p:blipFill>
          <a:blip r:embed="rId6"/>
          <a:stretch>
            <a:fillRect/>
          </a:stretch>
        </p:blipFill>
        <p:spPr>
          <a:xfrm>
            <a:off x="5557701" y="2200002"/>
            <a:ext cx="2943498" cy="27885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9" title="Product iteration-amico.png"/>
          <p:cNvPicPr preferRelativeResize="0"/>
          <p:nvPr/>
        </p:nvPicPr>
        <p:blipFill rotWithShape="1">
          <a:blip r:embed="rId3">
            <a:alphaModFix/>
          </a:blip>
          <a:srcRect/>
          <a:stretch/>
        </p:blipFill>
        <p:spPr>
          <a:xfrm>
            <a:off x="4260700" y="3442010"/>
            <a:ext cx="760075" cy="760075"/>
          </a:xfrm>
          <a:prstGeom prst="rect">
            <a:avLst/>
          </a:prstGeom>
          <a:noFill/>
          <a:ln>
            <a:noFill/>
          </a:ln>
        </p:spPr>
      </p:pic>
      <p:pic>
        <p:nvPicPr>
          <p:cNvPr id="173" name="Google Shape;173;p29"/>
          <p:cNvPicPr preferRelativeResize="0"/>
          <p:nvPr/>
        </p:nvPicPr>
        <p:blipFill rotWithShape="1">
          <a:blip r:embed="rId4">
            <a:alphaModFix/>
          </a:blip>
          <a:srcRect/>
          <a:stretch/>
        </p:blipFill>
        <p:spPr>
          <a:xfrm>
            <a:off x="5886450" y="228600"/>
            <a:ext cx="3153965" cy="834512"/>
          </a:xfrm>
          <a:prstGeom prst="rect">
            <a:avLst/>
          </a:prstGeom>
          <a:noFill/>
          <a:ln>
            <a:noFill/>
          </a:ln>
        </p:spPr>
      </p:pic>
      <p:sp>
        <p:nvSpPr>
          <p:cNvPr id="174" name="Google Shape;174;p29"/>
          <p:cNvSpPr txBox="1"/>
          <p:nvPr/>
        </p:nvSpPr>
        <p:spPr>
          <a:xfrm>
            <a:off x="1657350" y="4989202"/>
            <a:ext cx="5372100" cy="183546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175" name="Google Shape;175;p29" descr="React native, reactjs, javascript, react, atom, atomic, library icon -  Download on Iconfinder"/>
          <p:cNvPicPr preferRelativeResize="0"/>
          <p:nvPr/>
        </p:nvPicPr>
        <p:blipFill rotWithShape="1">
          <a:blip r:embed="rId5">
            <a:alphaModFix/>
          </a:blip>
          <a:srcRect/>
          <a:stretch/>
        </p:blipFill>
        <p:spPr>
          <a:xfrm>
            <a:off x="4640244" y="388750"/>
            <a:ext cx="557719" cy="557719"/>
          </a:xfrm>
          <a:prstGeom prst="rect">
            <a:avLst/>
          </a:prstGeom>
          <a:noFill/>
          <a:ln>
            <a:noFill/>
          </a:ln>
        </p:spPr>
      </p:pic>
      <p:sp>
        <p:nvSpPr>
          <p:cNvPr id="176" name="Google Shape;176;p29"/>
          <p:cNvSpPr txBox="1"/>
          <p:nvPr/>
        </p:nvSpPr>
        <p:spPr>
          <a:xfrm>
            <a:off x="102650" y="134800"/>
            <a:ext cx="455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1"/>
                </a:solidFill>
              </a:rPr>
              <a:t>3.Pre-deployment Space Check</a:t>
            </a:r>
            <a:endParaRPr sz="2100" b="1">
              <a:solidFill>
                <a:schemeClr val="dk1"/>
              </a:solidFill>
            </a:endParaRPr>
          </a:p>
        </p:txBody>
      </p:sp>
      <p:pic>
        <p:nvPicPr>
          <p:cNvPr id="177" name="Google Shape;177;p29" title="ChatGPT Image Jul 21, 2025, 01_38_48 AM.png"/>
          <p:cNvPicPr preferRelativeResize="0"/>
          <p:nvPr/>
        </p:nvPicPr>
        <p:blipFill>
          <a:blip r:embed="rId6">
            <a:alphaModFix/>
          </a:blip>
          <a:stretch>
            <a:fillRect/>
          </a:stretch>
        </p:blipFill>
        <p:spPr>
          <a:xfrm>
            <a:off x="5126375" y="1449100"/>
            <a:ext cx="3783226" cy="2522150"/>
          </a:xfrm>
          <a:prstGeom prst="rect">
            <a:avLst/>
          </a:prstGeom>
          <a:noFill/>
          <a:ln>
            <a:noFill/>
          </a:ln>
        </p:spPr>
      </p:pic>
      <p:sp>
        <p:nvSpPr>
          <p:cNvPr id="178" name="Google Shape;178;p29"/>
          <p:cNvSpPr txBox="1"/>
          <p:nvPr/>
        </p:nvSpPr>
        <p:spPr>
          <a:xfrm>
            <a:off x="229475" y="712650"/>
            <a:ext cx="4791300" cy="27293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chemeClr val="dk1"/>
                </a:solidFill>
              </a:rPr>
              <a:t>Before deploying any release to production—especially in systems like </a:t>
            </a:r>
            <a:r>
              <a:rPr lang="en" sz="1700" b="1" dirty="0">
                <a:solidFill>
                  <a:schemeClr val="dk1"/>
                </a:solidFill>
              </a:rPr>
              <a:t>OBDX SIT OHS servers</a:t>
            </a:r>
            <a:r>
              <a:rPr lang="en" sz="1700" dirty="0">
                <a:solidFill>
                  <a:schemeClr val="dk1"/>
                </a:solidFill>
              </a:rPr>
              <a:t>—it's critical to verify there's enough disk space to avoid crashes. This visual compares two scenarios:</a:t>
            </a:r>
            <a:endParaRPr sz="1700" dirty="0">
              <a:solidFill>
                <a:schemeClr val="dk1"/>
              </a:solidFill>
            </a:endParaRPr>
          </a:p>
          <a:p>
            <a:pPr marL="0" lvl="0" indent="0" algn="l" rtl="0">
              <a:spcBef>
                <a:spcPts val="0"/>
              </a:spcBef>
              <a:spcAft>
                <a:spcPts val="0"/>
              </a:spcAft>
              <a:buClr>
                <a:schemeClr val="dk1"/>
              </a:buClr>
              <a:buSzPts val="1100"/>
              <a:buFont typeface="Arial"/>
              <a:buNone/>
            </a:pPr>
            <a:r>
              <a:rPr lang="en" sz="1700" dirty="0">
                <a:solidFill>
                  <a:schemeClr val="dk1"/>
                </a:solidFill>
              </a:rPr>
              <a:t>🚫 On the left, skipping a space check leads to a failed deployment.</a:t>
            </a:r>
            <a:endParaRPr sz="1700" dirty="0">
              <a:solidFill>
                <a:schemeClr val="dk1"/>
              </a:solidFill>
            </a:endParaRPr>
          </a:p>
          <a:p>
            <a:pPr marL="0" lvl="0" indent="0" algn="l" rtl="0">
              <a:spcBef>
                <a:spcPts val="0"/>
              </a:spcBef>
              <a:spcAft>
                <a:spcPts val="0"/>
              </a:spcAft>
              <a:buNone/>
            </a:pPr>
            <a:r>
              <a:rPr lang="en" sz="1700" dirty="0">
                <a:solidFill>
                  <a:schemeClr val="dk1"/>
                </a:solidFill>
              </a:rPr>
              <a:t>✅ On the right, using a simple script like </a:t>
            </a:r>
            <a:r>
              <a:rPr lang="en" sz="1700" dirty="0">
                <a:solidFill>
                  <a:srgbClr val="188038"/>
                </a:solidFill>
                <a:latin typeface="Roboto Mono"/>
                <a:ea typeface="Roboto Mono"/>
                <a:cs typeface="Roboto Mono"/>
                <a:sym typeface="Roboto Mono"/>
              </a:rPr>
              <a:t>disk_check.sh</a:t>
            </a:r>
            <a:r>
              <a:rPr lang="en" sz="1700" dirty="0">
                <a:solidFill>
                  <a:schemeClr val="dk1"/>
                </a:solidFill>
              </a:rPr>
              <a:t> ensures enough space, allowing a smooth deployment.</a:t>
            </a:r>
            <a:endParaRPr sz="27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72"/>
                                        </p:tgtEl>
                                      </p:cBhvr>
                                    </p:animEffect>
                                    <p:set>
                                      <p:cBhvr>
                                        <p:cTn id="7" dur="1" fill="hold">
                                          <p:stCondLst>
                                            <p:cond delay="500"/>
                                          </p:stCondLst>
                                        </p:cTn>
                                        <p:tgtEl>
                                          <p:spTgt spid="172"/>
                                        </p:tgtEl>
                                        <p:attrNameLst>
                                          <p:attrName>style.visibility</p:attrName>
                                        </p:attrNameLst>
                                      </p:cBhvr>
                                      <p:to>
                                        <p:strVal val="hidden"/>
                                      </p:to>
                                    </p:set>
                                  </p:childTnLst>
                                </p:cTn>
                              </p:par>
                              <p:par>
                                <p:cTn id="8" presetID="2" presetClass="entr" presetSubtype="2" fill="hold" nodeType="withEffect">
                                  <p:stCondLst>
                                    <p:cond delay="0"/>
                                  </p:stCondLst>
                                  <p:childTnLst>
                                    <p:set>
                                      <p:cBhvr>
                                        <p:cTn id="9" dur="1" fill="hold">
                                          <p:stCondLst>
                                            <p:cond delay="0"/>
                                          </p:stCondLst>
                                        </p:cTn>
                                        <p:tgtEl>
                                          <p:spTgt spid="177"/>
                                        </p:tgtEl>
                                        <p:attrNameLst>
                                          <p:attrName>style.visibility</p:attrName>
                                        </p:attrNameLst>
                                      </p:cBhvr>
                                      <p:to>
                                        <p:strVal val="visible"/>
                                      </p:to>
                                    </p:set>
                                    <p:anim calcmode="lin" valueType="num">
                                      <p:cBhvr additive="base">
                                        <p:cTn id="10" dur="1000"/>
                                        <p:tgtEl>
                                          <p:spTgt spid="1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5886450" y="228600"/>
            <a:ext cx="3153964" cy="834512"/>
          </a:xfrm>
          <a:prstGeom prst="rect">
            <a:avLst/>
          </a:prstGeom>
          <a:noFill/>
          <a:ln>
            <a:noFill/>
          </a:ln>
        </p:spPr>
      </p:pic>
      <p:sp>
        <p:nvSpPr>
          <p:cNvPr id="185" name="Google Shape;185;p30"/>
          <p:cNvSpPr txBox="1"/>
          <p:nvPr/>
        </p:nvSpPr>
        <p:spPr>
          <a:xfrm>
            <a:off x="1657350" y="4989203"/>
            <a:ext cx="5372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 name="Google Shape;187;p30"/>
          <p:cNvSpPr txBox="1"/>
          <p:nvPr/>
        </p:nvSpPr>
        <p:spPr>
          <a:xfrm>
            <a:off x="102650" y="134800"/>
            <a:ext cx="455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1"/>
                </a:solidFill>
              </a:rPr>
              <a:t>3.Pre-deployment Space Check</a:t>
            </a:r>
            <a:endParaRPr sz="2100" b="1">
              <a:solidFill>
                <a:schemeClr val="dk1"/>
              </a:solidFill>
            </a:endParaRPr>
          </a:p>
        </p:txBody>
      </p:sp>
      <p:sp>
        <p:nvSpPr>
          <p:cNvPr id="188" name="Google Shape;188;p30"/>
          <p:cNvSpPr txBox="1"/>
          <p:nvPr/>
        </p:nvSpPr>
        <p:spPr>
          <a:xfrm>
            <a:off x="0" y="775950"/>
            <a:ext cx="5636700" cy="5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We first need to know how much space the release will consume before deploying it:</a:t>
            </a:r>
            <a:endParaRPr sz="1800">
              <a:solidFill>
                <a:schemeClr val="dk1"/>
              </a:solidFill>
            </a:endParaRPr>
          </a:p>
        </p:txBody>
      </p:sp>
      <p:pic>
        <p:nvPicPr>
          <p:cNvPr id="189" name="Google Shape;189;p30" title="WhatsApp Image 2025-07-21 at 02.19.40_a8dad270.jpg"/>
          <p:cNvPicPr preferRelativeResize="0"/>
          <p:nvPr/>
        </p:nvPicPr>
        <p:blipFill>
          <a:blip r:embed="rId4">
            <a:alphaModFix/>
          </a:blip>
          <a:stretch>
            <a:fillRect/>
          </a:stretch>
        </p:blipFill>
        <p:spPr>
          <a:xfrm>
            <a:off x="102650" y="1466900"/>
            <a:ext cx="4759372" cy="1427812"/>
          </a:xfrm>
          <a:prstGeom prst="rect">
            <a:avLst/>
          </a:prstGeom>
          <a:noFill/>
          <a:ln>
            <a:noFill/>
          </a:ln>
        </p:spPr>
      </p:pic>
      <p:pic>
        <p:nvPicPr>
          <p:cNvPr id="190" name="Google Shape;190;p30" title="WhatsApp Image 2025-07-21 at 02.19.40_8f2c69fc.jpg"/>
          <p:cNvPicPr preferRelativeResize="0"/>
          <p:nvPr/>
        </p:nvPicPr>
        <p:blipFill>
          <a:blip r:embed="rId5">
            <a:alphaModFix/>
          </a:blip>
          <a:stretch>
            <a:fillRect/>
          </a:stretch>
        </p:blipFill>
        <p:spPr>
          <a:xfrm>
            <a:off x="102650" y="2881382"/>
            <a:ext cx="6581428" cy="1188766"/>
          </a:xfrm>
          <a:prstGeom prst="rect">
            <a:avLst/>
          </a:prstGeom>
          <a:noFill/>
          <a:ln>
            <a:noFill/>
          </a:ln>
        </p:spPr>
      </p:pic>
      <p:pic>
        <p:nvPicPr>
          <p:cNvPr id="191" name="Google Shape;191;p30" title="Inbox cleanup-pana.png"/>
          <p:cNvPicPr preferRelativeResize="0"/>
          <p:nvPr/>
        </p:nvPicPr>
        <p:blipFill>
          <a:blip r:embed="rId6">
            <a:alphaModFix/>
          </a:blip>
          <a:stretch>
            <a:fillRect/>
          </a:stretch>
        </p:blipFill>
        <p:spPr>
          <a:xfrm>
            <a:off x="4763641" y="1097664"/>
            <a:ext cx="1989600" cy="1989600"/>
          </a:xfrm>
          <a:prstGeom prst="rect">
            <a:avLst/>
          </a:prstGeom>
          <a:noFill/>
          <a:ln>
            <a:noFill/>
          </a:ln>
        </p:spPr>
      </p:pic>
      <p:pic>
        <p:nvPicPr>
          <p:cNvPr id="192" name="Google Shape;192;p30" title="Product iteration-pana.png"/>
          <p:cNvPicPr preferRelativeResize="0"/>
          <p:nvPr/>
        </p:nvPicPr>
        <p:blipFill>
          <a:blip r:embed="rId7">
            <a:alphaModFix/>
          </a:blip>
          <a:stretch>
            <a:fillRect/>
          </a:stretch>
        </p:blipFill>
        <p:spPr>
          <a:xfrm>
            <a:off x="6753241" y="1494190"/>
            <a:ext cx="2155120" cy="215512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1000"/>
                                        <p:tgtEl>
                                          <p:spTgt spid="192"/>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 calcmode="lin" valueType="num">
                                      <p:cBhvr additive="base">
                                        <p:cTn id="10" dur="1000"/>
                                        <p:tgtEl>
                                          <p:spTgt spid="191"/>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189"/>
                                        </p:tgtEl>
                                        <p:attrNameLst>
                                          <p:attrName>style.visibility</p:attrName>
                                        </p:attrNameLst>
                                      </p:cBhvr>
                                      <p:to>
                                        <p:strVal val="visible"/>
                                      </p:to>
                                    </p:set>
                                    <p:anim calcmode="lin" valueType="num">
                                      <p:cBhvr additive="base">
                                        <p:cTn id="13" dur="2000"/>
                                        <p:tgtEl>
                                          <p:spTgt spid="189"/>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90"/>
                                        </p:tgtEl>
                                        <p:attrNameLst>
                                          <p:attrName>style.visibility</p:attrName>
                                        </p:attrNameLst>
                                      </p:cBhvr>
                                      <p:to>
                                        <p:strVal val="visible"/>
                                      </p:to>
                                    </p:set>
                                    <p:anim calcmode="lin" valueType="num">
                                      <p:cBhvr additive="base">
                                        <p:cTn id="16" dur="1000"/>
                                        <p:tgtEl>
                                          <p:spTgt spid="1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1"/>
          <p:cNvPicPr preferRelativeResize="0"/>
          <p:nvPr/>
        </p:nvPicPr>
        <p:blipFill rotWithShape="1">
          <a:blip r:embed="rId3">
            <a:alphaModFix/>
          </a:blip>
          <a:srcRect/>
          <a:stretch/>
        </p:blipFill>
        <p:spPr>
          <a:xfrm>
            <a:off x="5886450" y="228600"/>
            <a:ext cx="3153964" cy="834512"/>
          </a:xfrm>
          <a:prstGeom prst="rect">
            <a:avLst/>
          </a:prstGeom>
          <a:noFill/>
          <a:ln>
            <a:noFill/>
          </a:ln>
        </p:spPr>
      </p:pic>
      <p:sp>
        <p:nvSpPr>
          <p:cNvPr id="199" name="Google Shape;199;p31"/>
          <p:cNvSpPr txBox="1"/>
          <p:nvPr/>
        </p:nvSpPr>
        <p:spPr>
          <a:xfrm>
            <a:off x="1657350" y="4989203"/>
            <a:ext cx="5372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 name="Google Shape;201;p31"/>
          <p:cNvSpPr txBox="1"/>
          <p:nvPr/>
        </p:nvSpPr>
        <p:spPr>
          <a:xfrm>
            <a:off x="102650" y="134800"/>
            <a:ext cx="455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1"/>
                </a:solidFill>
              </a:rPr>
              <a:t>3.Pre-deployment Space Check</a:t>
            </a:r>
            <a:endParaRPr sz="2100" b="1">
              <a:solidFill>
                <a:schemeClr val="dk1"/>
              </a:solidFill>
            </a:endParaRPr>
          </a:p>
        </p:txBody>
      </p:sp>
      <p:sp>
        <p:nvSpPr>
          <p:cNvPr id="203" name="Google Shape;203;p31"/>
          <p:cNvSpPr txBox="1"/>
          <p:nvPr/>
        </p:nvSpPr>
        <p:spPr>
          <a:xfrm>
            <a:off x="0" y="642700"/>
            <a:ext cx="5636700" cy="5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rPr>
              <a:t>Unzips and </a:t>
            </a:r>
            <a:r>
              <a:rPr lang="en" sz="1500" b="1">
                <a:solidFill>
                  <a:schemeClr val="dk1"/>
                </a:solidFill>
              </a:rPr>
              <a:t>estimates the required disk space</a:t>
            </a:r>
            <a:r>
              <a:rPr lang="en" sz="1500">
                <a:solidFill>
                  <a:schemeClr val="dk1"/>
                </a:solidFill>
              </a:rPr>
              <a:t> before proceeding.</a:t>
            </a:r>
            <a:endParaRPr sz="1800">
              <a:solidFill>
                <a:schemeClr val="dk1"/>
              </a:solidFill>
            </a:endParaRPr>
          </a:p>
        </p:txBody>
      </p:sp>
      <p:pic>
        <p:nvPicPr>
          <p:cNvPr id="204" name="Google Shape;204;p31" title="Slide 1 professionalization - Google Chrome 7_21_2025 2_34_16 AM.png"/>
          <p:cNvPicPr preferRelativeResize="0"/>
          <p:nvPr/>
        </p:nvPicPr>
        <p:blipFill rotWithShape="1">
          <a:blip r:embed="rId4">
            <a:alphaModFix/>
          </a:blip>
          <a:srcRect t="10973" b="10981"/>
          <a:stretch/>
        </p:blipFill>
        <p:spPr>
          <a:xfrm>
            <a:off x="102650" y="1272762"/>
            <a:ext cx="6200399" cy="1860125"/>
          </a:xfrm>
          <a:prstGeom prst="rect">
            <a:avLst/>
          </a:prstGeom>
          <a:noFill/>
          <a:ln>
            <a:noFill/>
          </a:ln>
        </p:spPr>
      </p:pic>
      <p:sp>
        <p:nvSpPr>
          <p:cNvPr id="205" name="Google Shape;205;p31"/>
          <p:cNvSpPr txBox="1"/>
          <p:nvPr/>
        </p:nvSpPr>
        <p:spPr>
          <a:xfrm>
            <a:off x="74475" y="3205250"/>
            <a:ext cx="6200400" cy="47408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This ensures </a:t>
            </a:r>
            <a:r>
              <a:rPr lang="en" b="1" dirty="0">
                <a:solidFill>
                  <a:schemeClr val="dk1"/>
                </a:solidFill>
              </a:rPr>
              <a:t>/OBDX</a:t>
            </a:r>
            <a:r>
              <a:rPr lang="en" dirty="0">
                <a:solidFill>
                  <a:schemeClr val="dk1"/>
                </a:solidFill>
              </a:rPr>
              <a:t> mount point has enough free megabytes.</a:t>
            </a:r>
            <a:endParaRPr dirty="0">
              <a:solidFill>
                <a:schemeClr val="dk1"/>
              </a:solidFill>
            </a:endParaRPr>
          </a:p>
          <a:p>
            <a:pPr marL="0" lvl="0" indent="0" algn="l" rtl="0">
              <a:spcBef>
                <a:spcPts val="1200"/>
              </a:spcBef>
              <a:spcAft>
                <a:spcPts val="0"/>
              </a:spcAft>
              <a:buNone/>
            </a:pPr>
            <a:endParaRPr sz="2100" dirty="0">
              <a:solidFill>
                <a:schemeClr val="dk1"/>
              </a:solidFill>
            </a:endParaRPr>
          </a:p>
        </p:txBody>
      </p:sp>
      <p:pic>
        <p:nvPicPr>
          <p:cNvPr id="206" name="Google Shape;206;p31" title="Slide 1 professionalization - Google Chrome 7_21_2025 2_37_44 AM.png"/>
          <p:cNvPicPr preferRelativeResize="0"/>
          <p:nvPr/>
        </p:nvPicPr>
        <p:blipFill>
          <a:blip r:embed="rId5">
            <a:alphaModFix/>
          </a:blip>
          <a:stretch>
            <a:fillRect/>
          </a:stretch>
        </p:blipFill>
        <p:spPr>
          <a:xfrm>
            <a:off x="110278" y="3695446"/>
            <a:ext cx="7080551" cy="1379600"/>
          </a:xfrm>
          <a:prstGeom prst="rect">
            <a:avLst/>
          </a:prstGeom>
          <a:noFill/>
          <a:ln>
            <a:noFill/>
          </a:ln>
        </p:spPr>
      </p:pic>
      <p:pic>
        <p:nvPicPr>
          <p:cNvPr id="207" name="Google Shape;207;p31" title="Operating system-rafiki.png"/>
          <p:cNvPicPr preferRelativeResize="0"/>
          <p:nvPr/>
        </p:nvPicPr>
        <p:blipFill>
          <a:blip r:embed="rId6">
            <a:alphaModFix/>
          </a:blip>
          <a:stretch>
            <a:fillRect/>
          </a:stretch>
        </p:blipFill>
        <p:spPr>
          <a:xfrm>
            <a:off x="6455450" y="1215496"/>
            <a:ext cx="2270255" cy="2270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04"/>
                                        </p:tgtEl>
                                        <p:attrNameLst>
                                          <p:attrName>style.visibility</p:attrName>
                                        </p:attrNameLst>
                                      </p:cBhvr>
                                      <p:to>
                                        <p:strVal val="visible"/>
                                      </p:to>
                                    </p:set>
                                    <p:anim calcmode="lin" valueType="num">
                                      <p:cBhvr additive="base">
                                        <p:cTn id="10" dur="1000"/>
                                        <p:tgtEl>
                                          <p:spTgt spid="204"/>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206"/>
                                        </p:tgtEl>
                                        <p:attrNameLst>
                                          <p:attrName>style.visibility</p:attrName>
                                        </p:attrNameLst>
                                      </p:cBhvr>
                                      <p:to>
                                        <p:strVal val="visible"/>
                                      </p:to>
                                    </p:set>
                                    <p:anim calcmode="lin" valueType="num">
                                      <p:cBhvr additive="base">
                                        <p:cTn id="13" dur="1000"/>
                                        <p:tgtEl>
                                          <p:spTgt spid="2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2"/>
          <p:cNvPicPr preferRelativeResize="0"/>
          <p:nvPr/>
        </p:nvPicPr>
        <p:blipFill rotWithShape="1">
          <a:blip r:embed="rId3">
            <a:alphaModFix/>
          </a:blip>
          <a:srcRect/>
          <a:stretch/>
        </p:blipFill>
        <p:spPr>
          <a:xfrm>
            <a:off x="5886450" y="228600"/>
            <a:ext cx="3153964" cy="834512"/>
          </a:xfrm>
          <a:prstGeom prst="rect">
            <a:avLst/>
          </a:prstGeom>
          <a:noFill/>
          <a:ln>
            <a:noFill/>
          </a:ln>
        </p:spPr>
      </p:pic>
      <p:sp>
        <p:nvSpPr>
          <p:cNvPr id="214" name="Google Shape;214;p32"/>
          <p:cNvSpPr txBox="1"/>
          <p:nvPr/>
        </p:nvSpPr>
        <p:spPr>
          <a:xfrm>
            <a:off x="1657350" y="4989203"/>
            <a:ext cx="5372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5" name="Google Shape;215;p32"/>
          <p:cNvSpPr txBox="1"/>
          <p:nvPr/>
        </p:nvSpPr>
        <p:spPr>
          <a:xfrm>
            <a:off x="102650" y="134800"/>
            <a:ext cx="4551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1"/>
                </a:solidFill>
              </a:rPr>
              <a:t>3.Pre-deployment Space Check</a:t>
            </a:r>
            <a:endParaRPr sz="2100" b="1">
              <a:solidFill>
                <a:schemeClr val="dk1"/>
              </a:solidFill>
            </a:endParaRPr>
          </a:p>
        </p:txBody>
      </p:sp>
      <p:pic>
        <p:nvPicPr>
          <p:cNvPr id="216" name="Google Shape;216;p32" descr="Code coding programming browser - Download free icons"/>
          <p:cNvPicPr preferRelativeResize="0"/>
          <p:nvPr/>
        </p:nvPicPr>
        <p:blipFill rotWithShape="1">
          <a:blip r:embed="rId4">
            <a:alphaModFix/>
          </a:blip>
          <a:srcRect/>
          <a:stretch/>
        </p:blipFill>
        <p:spPr>
          <a:xfrm>
            <a:off x="4191960" y="8711"/>
            <a:ext cx="760076" cy="760076"/>
          </a:xfrm>
          <a:prstGeom prst="rect">
            <a:avLst/>
          </a:prstGeom>
          <a:noFill/>
          <a:ln>
            <a:noFill/>
          </a:ln>
        </p:spPr>
      </p:pic>
      <p:sp>
        <p:nvSpPr>
          <p:cNvPr id="217" name="Google Shape;217;p32"/>
          <p:cNvSpPr txBox="1"/>
          <p:nvPr/>
        </p:nvSpPr>
        <p:spPr>
          <a:xfrm>
            <a:off x="0" y="988013"/>
            <a:ext cx="5636700" cy="5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chemeClr val="dk1"/>
                </a:solidFill>
              </a:rPr>
              <a:t>Script </a:t>
            </a:r>
            <a:r>
              <a:rPr lang="en" sz="1500" b="1" dirty="0">
                <a:solidFill>
                  <a:schemeClr val="dk1"/>
                </a:solidFill>
              </a:rPr>
              <a:t>proceeds or exits gracefully</a:t>
            </a:r>
            <a:r>
              <a:rPr lang="en" sz="1500" dirty="0">
                <a:solidFill>
                  <a:schemeClr val="dk1"/>
                </a:solidFill>
              </a:rPr>
              <a:t>, based on calculated space difference.</a:t>
            </a:r>
            <a:endParaRPr sz="2200" dirty="0">
              <a:solidFill>
                <a:schemeClr val="dk1"/>
              </a:solidFill>
            </a:endParaRPr>
          </a:p>
        </p:txBody>
      </p:sp>
      <p:pic>
        <p:nvPicPr>
          <p:cNvPr id="218" name="Google Shape;218;p32"/>
          <p:cNvPicPr preferRelativeResize="0"/>
          <p:nvPr/>
        </p:nvPicPr>
        <p:blipFill>
          <a:blip r:embed="rId5">
            <a:alphaModFix/>
          </a:blip>
          <a:stretch>
            <a:fillRect/>
          </a:stretch>
        </p:blipFill>
        <p:spPr>
          <a:xfrm>
            <a:off x="102650" y="1621924"/>
            <a:ext cx="6799404" cy="2388050"/>
          </a:xfrm>
          <a:prstGeom prst="rect">
            <a:avLst/>
          </a:prstGeom>
          <a:noFill/>
          <a:ln>
            <a:noFill/>
          </a:ln>
        </p:spPr>
      </p:pic>
      <p:pic>
        <p:nvPicPr>
          <p:cNvPr id="219" name="Google Shape;219;p32" title="App development-bro.png"/>
          <p:cNvPicPr preferRelativeResize="0"/>
          <p:nvPr/>
        </p:nvPicPr>
        <p:blipFill>
          <a:blip r:embed="rId6">
            <a:alphaModFix/>
          </a:blip>
          <a:stretch>
            <a:fillRect/>
          </a:stretch>
        </p:blipFill>
        <p:spPr>
          <a:xfrm>
            <a:off x="5211125" y="2375400"/>
            <a:ext cx="1564100" cy="1564100"/>
          </a:xfrm>
          <a:prstGeom prst="rect">
            <a:avLst/>
          </a:prstGeom>
          <a:noFill/>
          <a:ln>
            <a:noFill/>
          </a:ln>
        </p:spPr>
      </p:pic>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additive="base">
                                        <p:cTn id="7" dur="1000"/>
                                        <p:tgtEl>
                                          <p:spTgt spid="21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18"/>
                                        </p:tgtEl>
                                        <p:attrNameLst>
                                          <p:attrName>style.visibility</p:attrName>
                                        </p:attrNameLst>
                                      </p:cBhvr>
                                      <p:to>
                                        <p:strVal val="visible"/>
                                      </p:to>
                                    </p:set>
                                    <p:anim calcmode="lin" valueType="num">
                                      <p:cBhvr additive="base">
                                        <p:cTn id="10" dur="1000"/>
                                        <p:tgtEl>
                                          <p:spTgt spid="2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3"/>
          <p:cNvPicPr preferRelativeResize="0"/>
          <p:nvPr/>
        </p:nvPicPr>
        <p:blipFill rotWithShape="1">
          <a:blip r:embed="rId3">
            <a:alphaModFix/>
          </a:blip>
          <a:srcRect/>
          <a:stretch/>
        </p:blipFill>
        <p:spPr>
          <a:xfrm>
            <a:off x="5886450" y="228600"/>
            <a:ext cx="3153964" cy="834512"/>
          </a:xfrm>
          <a:prstGeom prst="rect">
            <a:avLst/>
          </a:prstGeom>
          <a:noFill/>
          <a:ln>
            <a:noFill/>
          </a:ln>
        </p:spPr>
      </p:pic>
      <p:sp>
        <p:nvSpPr>
          <p:cNvPr id="226" name="Google Shape;226;p33"/>
          <p:cNvSpPr txBox="1"/>
          <p:nvPr/>
        </p:nvSpPr>
        <p:spPr>
          <a:xfrm>
            <a:off x="1657350" y="4989203"/>
            <a:ext cx="5372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7" name="Google Shape;227;p33"/>
          <p:cNvSpPr txBox="1"/>
          <p:nvPr/>
        </p:nvSpPr>
        <p:spPr>
          <a:xfrm>
            <a:off x="102650" y="134800"/>
            <a:ext cx="5058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1"/>
                </a:solidFill>
              </a:rPr>
              <a:t>4.Safe Cleanup: The Unsung Hero of Deployment</a:t>
            </a:r>
            <a:endParaRPr sz="2100" b="1" dirty="0">
              <a:solidFill>
                <a:schemeClr val="dk1"/>
              </a:solidFill>
            </a:endParaRPr>
          </a:p>
        </p:txBody>
      </p:sp>
      <p:sp>
        <p:nvSpPr>
          <p:cNvPr id="228" name="Google Shape;228;p33"/>
          <p:cNvSpPr txBox="1"/>
          <p:nvPr/>
        </p:nvSpPr>
        <p:spPr>
          <a:xfrm>
            <a:off x="236450" y="942450"/>
            <a:ext cx="4791300" cy="383027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300" dirty="0">
                <a:solidFill>
                  <a:schemeClr val="dk1"/>
                </a:solidFill>
              </a:rPr>
              <a:t>Before every smooth deployment, there’s a critical backstage process that often goes unnoticed — </a:t>
            </a:r>
            <a:r>
              <a:rPr lang="en" sz="1300" b="1" dirty="0">
                <a:solidFill>
                  <a:schemeClr val="dk1"/>
                </a:solidFill>
              </a:rPr>
              <a:t>cleaning up old or unnecessary files</a:t>
            </a:r>
            <a:r>
              <a:rPr lang="en" sz="1300" dirty="0">
                <a:solidFill>
                  <a:schemeClr val="dk1"/>
                </a:solidFill>
              </a:rPr>
              <a:t>.</a:t>
            </a:r>
            <a:endParaRPr sz="13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dirty="0">
                <a:solidFill>
                  <a:schemeClr val="dk1"/>
                </a:solidFill>
              </a:rPr>
              <a:t>In enterprise environments like </a:t>
            </a:r>
            <a:r>
              <a:rPr lang="en" sz="1300" b="1" dirty="0">
                <a:solidFill>
                  <a:schemeClr val="dk1"/>
                </a:solidFill>
              </a:rPr>
              <a:t>banking platforms (e.g., OBDX)</a:t>
            </a:r>
            <a:r>
              <a:rPr lang="en" sz="1300" dirty="0">
                <a:solidFill>
                  <a:schemeClr val="dk1"/>
                </a:solidFill>
              </a:rPr>
              <a:t>, keeping the deployment directory clean ensures:</a:t>
            </a:r>
            <a:endParaRPr sz="1300" dirty="0">
              <a:solidFill>
                <a:schemeClr val="dk1"/>
              </a:solidFill>
            </a:endParaRPr>
          </a:p>
          <a:p>
            <a:pPr marL="457200" lvl="0" indent="-311150" algn="l" rtl="0">
              <a:lnSpc>
                <a:spcPct val="115000"/>
              </a:lnSpc>
              <a:spcBef>
                <a:spcPts val="1200"/>
              </a:spcBef>
              <a:spcAft>
                <a:spcPts val="0"/>
              </a:spcAft>
              <a:buClr>
                <a:schemeClr val="dk1"/>
              </a:buClr>
              <a:buSzPts val="1300"/>
              <a:buChar char="●"/>
            </a:pPr>
            <a:r>
              <a:rPr lang="en" sz="1300" dirty="0">
                <a:solidFill>
                  <a:schemeClr val="dk1"/>
                </a:solidFill>
              </a:rPr>
              <a:t> </a:t>
            </a:r>
            <a:r>
              <a:rPr lang="en" sz="1300" b="1" dirty="0">
                <a:solidFill>
                  <a:schemeClr val="dk1"/>
                </a:solidFill>
              </a:rPr>
              <a:t>Faster deployments</a:t>
            </a:r>
            <a:r>
              <a:rPr lang="en" sz="1300" dirty="0">
                <a:solidFill>
                  <a:schemeClr val="dk1"/>
                </a:solidFill>
              </a:rPr>
              <a:t> with fewer errors</a:t>
            </a:r>
            <a:br>
              <a:rPr lang="en" sz="1300" dirty="0">
                <a:solidFill>
                  <a:schemeClr val="dk1"/>
                </a:solidFill>
              </a:rPr>
            </a:b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dirty="0">
                <a:solidFill>
                  <a:schemeClr val="dk1"/>
                </a:solidFill>
              </a:rPr>
              <a:t> </a:t>
            </a:r>
            <a:r>
              <a:rPr lang="en" sz="1300" b="1" dirty="0">
                <a:solidFill>
                  <a:schemeClr val="dk1"/>
                </a:solidFill>
              </a:rPr>
              <a:t>More available disk space</a:t>
            </a:r>
            <a:r>
              <a:rPr lang="en" sz="1300" dirty="0">
                <a:solidFill>
                  <a:schemeClr val="dk1"/>
                </a:solidFill>
              </a:rPr>
              <a:t> for future updates</a:t>
            </a:r>
            <a:br>
              <a:rPr lang="en" sz="1300" dirty="0">
                <a:solidFill>
                  <a:schemeClr val="dk1"/>
                </a:solidFill>
              </a:rPr>
            </a:b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dirty="0">
                <a:solidFill>
                  <a:schemeClr val="dk1"/>
                </a:solidFill>
              </a:rPr>
              <a:t> </a:t>
            </a:r>
            <a:r>
              <a:rPr lang="en" sz="1300" b="1" dirty="0">
                <a:solidFill>
                  <a:schemeClr val="dk1"/>
                </a:solidFill>
              </a:rPr>
              <a:t>Lower risk of leftover files</a:t>
            </a:r>
            <a:r>
              <a:rPr lang="en" sz="1300" dirty="0">
                <a:solidFill>
                  <a:schemeClr val="dk1"/>
                </a:solidFill>
              </a:rPr>
              <a:t> causing version conflicts</a:t>
            </a:r>
            <a:br>
              <a:rPr lang="en" sz="1300" dirty="0">
                <a:solidFill>
                  <a:schemeClr val="dk1"/>
                </a:solidFill>
              </a:rPr>
            </a:b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dirty="0">
                <a:solidFill>
                  <a:schemeClr val="dk1"/>
                </a:solidFill>
              </a:rPr>
              <a:t> </a:t>
            </a:r>
            <a:r>
              <a:rPr lang="en" sz="1300" b="1" dirty="0">
                <a:solidFill>
                  <a:schemeClr val="dk1"/>
                </a:solidFill>
              </a:rPr>
              <a:t>Less manual troubleshooting</a:t>
            </a:r>
            <a:r>
              <a:rPr lang="en" sz="1300" dirty="0">
                <a:solidFill>
                  <a:schemeClr val="dk1"/>
                </a:solidFill>
              </a:rPr>
              <a:t> for DevOps teams</a:t>
            </a:r>
            <a:br>
              <a:rPr lang="en" sz="1300" dirty="0">
                <a:solidFill>
                  <a:schemeClr val="dk1"/>
                </a:solidFill>
              </a:rPr>
            </a:b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dirty="0">
                <a:solidFill>
                  <a:schemeClr val="dk1"/>
                </a:solidFill>
              </a:rPr>
              <a:t> </a:t>
            </a:r>
            <a:r>
              <a:rPr lang="en" sz="1300" b="1" dirty="0">
                <a:solidFill>
                  <a:schemeClr val="dk1"/>
                </a:solidFill>
              </a:rPr>
              <a:t>Cleaner rollback points</a:t>
            </a:r>
            <a:r>
              <a:rPr lang="en" sz="1300" dirty="0">
                <a:solidFill>
                  <a:schemeClr val="dk1"/>
                </a:solidFill>
              </a:rPr>
              <a:t> and audit trails</a:t>
            </a:r>
            <a:endParaRPr sz="1300" dirty="0">
              <a:solidFill>
                <a:schemeClr val="dk1"/>
              </a:solidFill>
            </a:endParaRPr>
          </a:p>
          <a:p>
            <a:pPr marL="0" lvl="0" indent="0" algn="l" rtl="0">
              <a:spcBef>
                <a:spcPts val="1200"/>
              </a:spcBef>
              <a:spcAft>
                <a:spcPts val="0"/>
              </a:spcAft>
              <a:buNone/>
            </a:pPr>
            <a:endParaRPr sz="1900" dirty="0">
              <a:solidFill>
                <a:schemeClr val="dk1"/>
              </a:solidFill>
            </a:endParaRPr>
          </a:p>
        </p:txBody>
      </p:sp>
      <p:pic>
        <p:nvPicPr>
          <p:cNvPr id="229" name="Google Shape;229;p33" title="ChatGPT Image Jul 21, 2025, 04_45_20 AM.png"/>
          <p:cNvPicPr preferRelativeResize="0"/>
          <p:nvPr/>
        </p:nvPicPr>
        <p:blipFill>
          <a:blip r:embed="rId4">
            <a:alphaModFix/>
          </a:blip>
          <a:stretch>
            <a:fillRect/>
          </a:stretch>
        </p:blipFill>
        <p:spPr>
          <a:xfrm>
            <a:off x="4912075" y="1189925"/>
            <a:ext cx="4128349" cy="3350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1000"/>
                                        <p:tgtEl>
                                          <p:spTgt spid="22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943</Words>
  <Application>Microsoft Office PowerPoint</Application>
  <PresentationFormat>On-screen Show (16:9)</PresentationFormat>
  <Paragraphs>104</Paragraphs>
  <Slides>20</Slides>
  <Notes>20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Arial</vt:lpstr>
      <vt:lpstr>Roboto Mono</vt:lpstr>
      <vt:lpstr>Montserrat</vt:lpstr>
      <vt:lpstr>Play</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Ahmed Mostafa</dc:creator>
  <cp:lastModifiedBy>Ahmed Mostafa</cp:lastModifiedBy>
  <cp:revision>7</cp:revision>
  <dcterms:modified xsi:type="dcterms:W3CDTF">2025-07-22T02:08:11Z</dcterms:modified>
</cp:coreProperties>
</file>